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</p:sldMasterIdLst>
  <p:notesMasterIdLst>
    <p:notesMasterId r:id="rId15"/>
  </p:notesMasterIdLst>
  <p:sldIdLst>
    <p:sldId id="297" r:id="rId5"/>
    <p:sldId id="289" r:id="rId6"/>
    <p:sldId id="284" r:id="rId7"/>
    <p:sldId id="285" r:id="rId8"/>
    <p:sldId id="287" r:id="rId9"/>
    <p:sldId id="299" r:id="rId10"/>
    <p:sldId id="300" r:id="rId11"/>
    <p:sldId id="301" r:id="rId12"/>
    <p:sldId id="291" r:id="rId13"/>
    <p:sldId id="29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097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736" y="168"/>
      </p:cViewPr>
      <p:guideLst>
        <p:guide orient="horz" pos="2088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66821939265555E-2"/>
          <c:w val="0.8681613343262834"/>
          <c:h val="0.85526280026744794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'Palm Beach'!$Q$13:$Q$33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'Palm Beach'!$R$13:$R$33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5D4-4F4F-B1BC-4F8B9F6BB87B}"/>
            </c:ext>
          </c:extLst>
        </c:ser>
        <c:ser>
          <c:idx val="0"/>
          <c:order val="1"/>
          <c:tx>
            <c:v>Palm Beach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'Palm Beach'!$Q$13:$Q$33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'Palm Beach'!$S$13:$S$33</c:f>
              <c:numCache>
                <c:formatCode>"$"#,##0</c:formatCode>
                <c:ptCount val="21"/>
                <c:pt idx="0">
                  <c:v>394535.48093999998</c:v>
                </c:pt>
                <c:pt idx="1">
                  <c:v>474634.19795</c:v>
                </c:pt>
                <c:pt idx="2">
                  <c:v>573850.48656999995</c:v>
                </c:pt>
                <c:pt idx="3">
                  <c:v>563430.05963000003</c:v>
                </c:pt>
                <c:pt idx="4">
                  <c:v>540591.02161000005</c:v>
                </c:pt>
                <c:pt idx="5">
                  <c:v>400959.12676999997</c:v>
                </c:pt>
                <c:pt idx="6">
                  <c:v>338767.87875999999</c:v>
                </c:pt>
                <c:pt idx="7">
                  <c:v>330515.1471</c:v>
                </c:pt>
                <c:pt idx="8">
                  <c:v>316502.89012</c:v>
                </c:pt>
                <c:pt idx="9">
                  <c:v>306066.20207</c:v>
                </c:pt>
                <c:pt idx="10">
                  <c:v>364000</c:v>
                </c:pt>
                <c:pt idx="11">
                  <c:v>397980.14350000001</c:v>
                </c:pt>
                <c:pt idx="12">
                  <c:v>412813.08026000002</c:v>
                </c:pt>
                <c:pt idx="13">
                  <c:v>403866.66655999998</c:v>
                </c:pt>
                <c:pt idx="14">
                  <c:v>420179.51841999998</c:v>
                </c:pt>
                <c:pt idx="15">
                  <c:v>434265.23304000002</c:v>
                </c:pt>
                <c:pt idx="16">
                  <c:v>450144.70084</c:v>
                </c:pt>
                <c:pt idx="17">
                  <c:v>491568.77909999999</c:v>
                </c:pt>
                <c:pt idx="18">
                  <c:v>565284.61008999997</c:v>
                </c:pt>
                <c:pt idx="19">
                  <c:v>646779.97938000003</c:v>
                </c:pt>
                <c:pt idx="20">
                  <c:v>620000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C5D4-4F4F-B1BC-4F8B9F6BB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75266430634010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'Palm Beach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'Palm Beach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'Palm Beach 12-22'!$C$3:$D$3</c:f>
              <c:numCache>
                <c:formatCode>#,##0_);[Red]\(#,##0\)</c:formatCode>
                <c:ptCount val="2"/>
                <c:pt idx="0">
                  <c:v>47300</c:v>
                </c:pt>
                <c:pt idx="1">
                  <c:v>34892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7E92-4DAD-B085-A9AB44A47BFD}"/>
            </c:ext>
          </c:extLst>
        </c:ser>
        <c:ser>
          <c:idx val="1"/>
          <c:order val="1"/>
          <c:tx>
            <c:strRef>
              <c:f>'Palm Beach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'Palm Beach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'Palm Beach 12-22'!$C$4:$D$4</c:f>
              <c:numCache>
                <c:formatCode>#,##0_);[Red]\(#,##0\)</c:formatCode>
                <c:ptCount val="2"/>
                <c:pt idx="0">
                  <c:v>100216</c:v>
                </c:pt>
                <c:pt idx="1">
                  <c:v>138596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2-4DAD-B085-A9AB44A47B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  <c:max val="1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/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Assistants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Bus Drivers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6A3656-D58B-4104-AD77-164E8FD6B3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D96F2B39-CAAF-4805-83E2-41DA58483F62}" type="par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D13E60-C53F-48E1-8A0F-450DAA5363B9}" type="sib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5FFA2CE-3905-43AF-9C21-613E2C0D440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D94DC8EB-9CE8-4887-9799-8FF2108F8F9E}" type="parTrans" cxnId="{68C644B8-FC41-4370-B508-247FA8B018B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F9E9D05-3858-4C93-8E1D-48FCC9505ABE}" type="sibTrans" cxnId="{68C644B8-FC41-4370-B508-247FA8B018B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FA718BC-0CDF-4B06-AE59-4FDE99828A9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F048D9A-289A-44C9-A5D5-05E2897866E0}" type="parTrans" cxnId="{004C8288-7876-4C49-AFC8-974E2F0A4E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B711B69-E285-4514-9302-5978ED07EB15}" type="sibTrans" cxnId="{004C8288-7876-4C49-AFC8-974E2F0A4E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D44518C-3A92-42E6-A5A8-BE23E4F8D03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Painters</a:t>
          </a:r>
          <a:endParaRPr lang="en-US" dirty="0">
            <a:latin typeface="Tw Cen MT" panose="020B0602020104020603" pitchFamily="34" charset="0"/>
          </a:endParaRPr>
        </a:p>
      </dgm:t>
    </dgm:pt>
    <dgm:pt modelId="{5268A64E-57AD-4FFB-85B5-CEB09196297D}" type="parTrans" cxnId="{15210B43-AE9D-44C5-864A-CA60C7261D8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5615104-DFE0-4D20-A599-6A8343F1AEF4}" type="sibTrans" cxnId="{15210B43-AE9D-44C5-864A-CA60C7261D8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8C595D6-61FB-4766-B61E-AB24F4BAC81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BF465EE6-B585-4D2A-B54C-65C585FE5EC6}" type="parTrans" cxnId="{07BFC432-93AB-4C01-868C-3376D98AFF8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8575A4F-17AC-4E7A-9D8F-1C357A0A774D}" type="sibTrans" cxnId="{07BFC432-93AB-4C01-868C-3376D98AFF8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EEA5025-CACC-4C73-BAAF-F57B45886D1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54CC07CB-F329-4235-A0A9-2EB1F8ADF3E5}" type="parTrans" cxnId="{D9FF7AA0-6D41-46E0-9244-66D144D7DAC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0B1C33E-AA44-4802-91A2-9F9695645871}" type="sibTrans" cxnId="{D9FF7AA0-6D41-46E0-9244-66D144D7DAC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B9A273F-B1C1-48FF-A18D-A4AC1AA1AC9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E4AC4E3C-1BFC-4478-97FF-F2C8F4078552}" type="parTrans" cxnId="{D9C76B30-AA78-4A79-A647-F6B78CFF925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3D75535-9B6C-4392-B621-F7A2F3DECEC3}" type="sibTrans" cxnId="{D9C76B30-AA78-4A79-A647-F6B78CFF925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C99E6DD-CE3A-4B93-9626-54716ABB9D3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3AD1A8F3-E68C-4E9A-A09F-CE2E6B6B90BB}" type="parTrans" cxnId="{DFDC212F-3440-47F6-85D4-7352A970AE1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430294E-3248-47FF-AC25-7BC1D9512F90}" type="sibTrans" cxnId="{DFDC212F-3440-47F6-85D4-7352A970AE1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A39B006-8B8E-4173-A8FA-9DCC48A68B9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96C0BEB3-E4F1-49F6-B980-9D70F065C375}" type="parTrans" cxnId="{5ECD977E-89E5-48B7-9C5F-9B40ABA8A8C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0C45547-0159-4DF1-9A00-67096F32D92B}" type="sibTrans" cxnId="{5ECD977E-89E5-48B7-9C5F-9B40ABA8A8C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527159-C3DB-4D68-B71E-D1DEB80D7B3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D488DBEB-D8AA-4860-86BC-B5B866C6C8A4}" type="parTrans" cxnId="{CFE23836-C320-45E5-B6BA-32778A2D206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71375A1-AFF4-44F2-83C0-4AED69EC03E6}" type="sibTrans" cxnId="{CFE23836-C320-45E5-B6BA-32778A2D206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6289D1C-CDF4-4536-977A-9F8BD033D50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C8F4F459-DA07-4171-8AC5-C3E675B62CEF}" type="parTrans" cxnId="{63751B7B-BA98-486D-8DD5-1765B392838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14BB399-D885-4A53-A438-29D8C7EBD2FB}" type="sibTrans" cxnId="{63751B7B-BA98-486D-8DD5-1765B392838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780122B-DAEB-45AC-8877-AECE47F6FFE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CDD7A465-E7C4-40E0-8B5D-3C8EFBB53DC8}" type="parTrans" cxnId="{D799B757-C3BE-4F14-8C1C-7482061FE42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9B417FB-4EC1-473A-8496-7608282054A0}" type="sibTrans" cxnId="{D799B757-C3BE-4F14-8C1C-7482061FE42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BFC9954-3B5C-4E4E-A4FB-B74356A6CB7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B84C08AA-A6EF-4A86-A98D-F0F3BA1C2019}" type="parTrans" cxnId="{ADBD87B0-C0AA-46DD-AA7B-46F93B4BD70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73D6E54-845D-4EFA-813A-E7E8AF64522E}" type="sibTrans" cxnId="{ADBD87B0-C0AA-46DD-AA7B-46F93B4BD70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87EA860-3D94-4208-9B4F-565DC4F6320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DD44200B-E26A-43B4-9924-0EA987054112}" type="parTrans" cxnId="{4765D023-78D8-4D3C-B036-628634390AB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A08FF9D-CA5B-43FD-B016-F2AD89334C0E}" type="sibTrans" cxnId="{4765D023-78D8-4D3C-B036-628634390AB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54DE9F6-6879-4A09-9903-4B1BFFD6807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417B05A3-F361-4413-937E-0C7DB32127E2}" type="parTrans" cxnId="{62053389-697A-4A1F-A38E-325883C705F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AF87F0A-1FA6-4A0B-A0CA-7FE08DBA4433}" type="sibTrans" cxnId="{62053389-697A-4A1F-A38E-325883C705F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AB30F03-80E9-481E-AB4D-4FFDBB977CD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2C6CE007-025E-4F43-B4E9-E510A17C1A5A}" type="parTrans" cxnId="{5DCFDBBD-5EE0-45BE-AFA1-EFBF9927735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D032642-7623-4A96-9927-961857EFCA38}" type="sibTrans" cxnId="{5DCFDBBD-5EE0-45BE-AFA1-EFBF9927735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C880249-7376-4F66-94E8-86554E889B7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ECD9950B-16D2-4362-AFB6-D3DDCBFE8C1C}" type="parTrans" cxnId="{ADBAA203-0A69-42C1-906B-2DF2ED66985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4800AA8-369C-42EB-B2E7-FFA133B5E9F9}" type="sibTrans" cxnId="{ADBAA203-0A69-42C1-906B-2DF2ED66985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E1B854-9926-48F2-814F-029F0238C3C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A2EAC766-D97D-4DDB-ADB5-3CD0D6DD073A}" type="parTrans" cxnId="{79F8DD03-AA3E-42B6-B4F4-897BF0C3C92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76F704D-7E09-478C-BDC2-EE196F52029D}" type="sibTrans" cxnId="{79F8DD03-AA3E-42B6-B4F4-897BF0C3C92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363A8CC-6A1C-4E47-9BDC-F9EA14C73D7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4CD5F607-A2C2-4985-AB7E-497F37B76846}" type="parTrans" cxnId="{5581C64B-5AEB-4620-A448-9400AA38BFB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E3027FC-D31A-43B5-8E97-E63DB2453AFE}" type="sibTrans" cxnId="{5581C64B-5AEB-4620-A448-9400AA38BFB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A83551F-A391-4BBA-B56D-BD79F06F509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4947E7AC-98C0-4280-805D-30323BF4B35F}" type="parTrans" cxnId="{4865EFC4-5F5B-4D99-A738-6EB0732BF30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EF2616C-8508-4A6A-9237-86F21E8A1319}" type="sibTrans" cxnId="{4865EFC4-5F5B-4D99-A738-6EB0732BF30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8131211-0B21-4D78-9C3E-187C1C0EBD7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AEF73D67-E146-4F25-ACB2-D7F98806E253}" type="parTrans" cxnId="{0BDC8381-B688-4F44-BA5E-D15C7BBA986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FA8D98E-255C-4F82-B1AF-E242682DC3BD}" type="sibTrans" cxnId="{0BDC8381-B688-4F44-BA5E-D15C7BBA986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850E80A-0F4E-4F02-A5A8-636A57A01B6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>
            <a:latin typeface="Tw Cen MT" panose="020B0602020104020603" pitchFamily="34" charset="0"/>
          </a:endParaRPr>
        </a:p>
      </dgm:t>
    </dgm:pt>
    <dgm:pt modelId="{B34362CF-9115-4622-9065-7884C74F05DC}" type="parTrans" cxnId="{4A09436F-E3B0-4E16-9A09-54083A33A37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D61F24A-91EE-44EE-B0E5-5BD6BBB7C7C4}" type="sibTrans" cxnId="{4A09436F-E3B0-4E16-9A09-54083A33A37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C8B7A2D-DD84-4CAE-9757-5ACACB5A6B1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79792FE7-3132-4CAF-B293-564CE28E285B}" type="parTrans" cxnId="{4FAEE232-78D1-4FB5-BD1A-020E0441B0D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ED501B4-E3E5-4AB4-ADEC-75E853A06F8A}" type="sibTrans" cxnId="{4FAEE232-78D1-4FB5-BD1A-020E0441B0D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043886F-718B-416F-BA04-08F864CC45A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E5FE9230-79EE-4C06-BF57-2D5BEF9589DD}" type="parTrans" cxnId="{4A238100-3C7B-4DE0-B7B8-6ACD58D502E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235B896-2D56-40E0-88A5-4079E57325FD}" type="sibTrans" cxnId="{4A238100-3C7B-4DE0-B7B8-6ACD58D502E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2149DDC-5C60-4BF6-944A-D08B908B6AB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4150034D-D09F-4218-89B8-DE30A48FE940}" type="parTrans" cxnId="{61FD708C-10B6-4957-A426-23E067B46BB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E8BAB4F-BFCD-4F2D-B995-E63B5A14A0AC}" type="sibTrans" cxnId="{61FD708C-10B6-4957-A426-23E067B46BB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9B9FA71-D177-40D0-B082-36F212AE954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C79CD59D-72F0-4860-AFD6-9B3A53D50653}" type="parTrans" cxnId="{ED065A46-7F3C-4262-B8F8-0074EEA2C16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79E0DC7-0067-4D88-A621-BCEB1E1B6D4F}" type="sibTrans" cxnId="{ED065A46-7F3C-4262-B8F8-0074EEA2C16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09B4345-318B-4C90-828A-2F39E318C68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4C61D313-9CBD-481F-8236-8FDC2B01DD30}" type="parTrans" cxnId="{D18EB732-0AE7-4DBF-871B-381F93A8135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19E2FA4-0628-4AF2-90DD-EF17B8689204}" type="sibTrans" cxnId="{D18EB732-0AE7-4DBF-871B-381F93A8135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8DB81D6-5F70-4543-AC35-1125860B845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5467FB6B-5D6B-4CF1-B4EF-AFBE19B5F367}" type="parTrans" cxnId="{33964233-6820-4435-90EB-6A5B837063C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8186615-84FB-4BA2-A490-6BD186F5F89F}" type="sibTrans" cxnId="{33964233-6820-4435-90EB-6A5B837063C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B3C7942-5057-4DD5-A322-E8774871F76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AA2FB393-8A6F-4A0C-BD36-995CA688856D}" type="parTrans" cxnId="{8D415BB3-60C7-4FF2-BB89-C875B094753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C6B3CD9-568B-4D39-BC44-5217384BA526}" type="sibTrans" cxnId="{8D415BB3-60C7-4FF2-BB89-C875B094753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85F6CB6-FB0D-455F-B235-C5EE12CD098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CFB07BDC-339D-445B-9E10-A59034F8FCDD}" type="parTrans" cxnId="{A98587EA-1F34-405F-AC7E-5909743573E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F96D139-D04D-498F-8B6C-2FAD79176FCE}" type="sibTrans" cxnId="{A98587EA-1F34-405F-AC7E-5909743573E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9CA0A9F-AECF-4614-96A5-2F65A46F0F2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2708A5B0-8D55-4BAC-95EC-18EAE1BF4A43}" type="parTrans" cxnId="{7B68AF83-1017-4154-AE9B-2DBBB881CA7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0B2B155-97F0-4C8B-8E19-8CCB3627171C}" type="sibTrans" cxnId="{7B68AF83-1017-4154-AE9B-2DBBB881CA7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8CD5FE7-40B7-47A7-80E1-2C344C3BB83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CBE1345C-083F-4768-91E4-7E66E674467A}" type="parTrans" cxnId="{80ECE3C6-FA63-4D74-AB29-6E4E189ACE2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42E1E1F-BE60-4C16-BBBE-CE6D1471180C}" type="sibTrans" cxnId="{80ECE3C6-FA63-4D74-AB29-6E4E189ACE2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691C22D-9C80-4FC3-AAE3-61F70909A28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74B31EC1-93EF-4FE7-8830-B137A3AA52EB}" type="parTrans" cxnId="{6580FE88-A751-46E5-B2BA-2AADE254125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1C783C2-CB4A-40D7-BB4F-96D6B2651E3A}" type="sibTrans" cxnId="{6580FE88-A751-46E5-B2BA-2AADE254125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1343000-0E01-4BDC-A182-56EC8CDC85A4}" type="presOf" srcId="{BD527159-C3DB-4D68-B71E-D1DEB80D7B3B}" destId="{0045AAE0-9BB3-4F66-A39D-FC0233DDC39E}" srcOrd="0" destOrd="5" presId="urn:microsoft.com/office/officeart/2005/8/layout/hList1"/>
    <dgm:cxn modelId="{4A238100-3C7B-4DE0-B7B8-6ACD58D502E1}" srcId="{930452E1-293A-4804-9AD2-E53B94608D56}" destId="{C043886F-718B-416F-BA04-08F864CC45AE}" srcOrd="3" destOrd="0" parTransId="{E5FE9230-79EE-4C06-BF57-2D5BEF9589DD}" sibTransId="{F235B896-2D56-40E0-88A5-4079E57325FD}"/>
    <dgm:cxn modelId="{A8A3BF00-6DBE-48F6-8511-18838D6A6193}" type="presOf" srcId="{9AB30F03-80E9-481E-AB4D-4FFDBB977CDC}" destId="{0045AAE0-9BB3-4F66-A39D-FC0233DDC39E}" srcOrd="0" destOrd="11" presId="urn:microsoft.com/office/officeart/2005/8/layout/hList1"/>
    <dgm:cxn modelId="{75749803-05B0-475F-8DAF-1E423E5AEAC1}" type="presOf" srcId="{8FA718BC-0CDF-4B06-AE59-4FDE99828A94}" destId="{34083978-5BA0-40E3-AB18-2F3A89BB9529}" srcOrd="0" destOrd="2" presId="urn:microsoft.com/office/officeart/2005/8/layout/hList1"/>
    <dgm:cxn modelId="{ADBAA203-0A69-42C1-906B-2DF2ED669857}" srcId="{984116C9-7CB8-4743-8FBA-68A8BA0D0389}" destId="{8C880249-7376-4F66-94E8-86554E889B7E}" srcOrd="12" destOrd="0" parTransId="{ECD9950B-16D2-4362-AFB6-D3DDCBFE8C1C}" sibTransId="{64800AA8-369C-42EB-B2E7-FFA133B5E9F9}"/>
    <dgm:cxn modelId="{79F8DD03-AA3E-42B6-B4F4-897BF0C3C927}" srcId="{984116C9-7CB8-4743-8FBA-68A8BA0D0389}" destId="{BDE1B854-9926-48F2-814F-029F0238C3C9}" srcOrd="13" destOrd="0" parTransId="{A2EAC766-D97D-4DDB-ADB5-3CD0D6DD073A}" sibTransId="{476F704D-7E09-478C-BDC2-EE196F52029D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A168801C-8DB2-4E95-A14F-3E598A2C129E}" type="presOf" srcId="{B8C595D6-61FB-4766-B61E-AB24F4BAC81E}" destId="{34083978-5BA0-40E3-AB18-2F3A89BB9529}" srcOrd="0" destOrd="4" presId="urn:microsoft.com/office/officeart/2005/8/layout/hList1"/>
    <dgm:cxn modelId="{4765D023-78D8-4D3C-B036-628634390ABD}" srcId="{984116C9-7CB8-4743-8FBA-68A8BA0D0389}" destId="{787EA860-3D94-4208-9B4F-565DC4F63204}" srcOrd="9" destOrd="0" parTransId="{DD44200B-E26A-43B4-9924-0EA987054112}" sibTransId="{EA08FF9D-CA5B-43FD-B016-F2AD89334C0E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0B9EAC2C-DF01-4A39-A8F5-E97D235C4EA0}" type="presOf" srcId="{C043886F-718B-416F-BA04-08F864CC45AE}" destId="{11FB7C73-6081-42C7-8E15-28075061167B}" srcOrd="0" destOrd="3" presId="urn:microsoft.com/office/officeart/2005/8/layout/hList1"/>
    <dgm:cxn modelId="{DFDC212F-3440-47F6-85D4-7352A970AE15}" srcId="{984116C9-7CB8-4743-8FBA-68A8BA0D0389}" destId="{4C99E6DD-CE3A-4B93-9626-54716ABB9D3D}" srcOrd="3" destOrd="0" parTransId="{3AD1A8F3-E68C-4E9A-A09F-CE2E6B6B90BB}" sibTransId="{1430294E-3248-47FF-AC25-7BC1D9512F90}"/>
    <dgm:cxn modelId="{D9C76B30-AA78-4A79-A647-F6B78CFF9252}" srcId="{984116C9-7CB8-4743-8FBA-68A8BA0D0389}" destId="{CB9A273F-B1C1-48FF-A18D-A4AC1AA1AC98}" srcOrd="2" destOrd="0" parTransId="{E4AC4E3C-1BFC-4478-97FF-F2C8F4078552}" sibTransId="{C3D75535-9B6C-4392-B621-F7A2F3DECEC3}"/>
    <dgm:cxn modelId="{D774E130-F9EA-4B98-9686-DF18ADEBBBE7}" type="presOf" srcId="{C2149DDC-5C60-4BF6-944A-D08B908B6AB2}" destId="{11FB7C73-6081-42C7-8E15-28075061167B}" srcOrd="0" destOrd="4" presId="urn:microsoft.com/office/officeart/2005/8/layout/hList1"/>
    <dgm:cxn modelId="{D18EB732-0AE7-4DBF-871B-381F93A81357}" srcId="{930452E1-293A-4804-9AD2-E53B94608D56}" destId="{D09B4345-318B-4C90-828A-2F39E318C689}" srcOrd="6" destOrd="0" parTransId="{4C61D313-9CBD-481F-8236-8FDC2B01DD30}" sibTransId="{219E2FA4-0628-4AF2-90DD-EF17B8689204}"/>
    <dgm:cxn modelId="{07BFC432-93AB-4C01-868C-3376D98AFF87}" srcId="{4F795D33-588E-4F04-A4A9-549DB1C8E26C}" destId="{B8C595D6-61FB-4766-B61E-AB24F4BAC81E}" srcOrd="4" destOrd="0" parTransId="{BF465EE6-B585-4D2A-B54C-65C585FE5EC6}" sibTransId="{68575A4F-17AC-4E7A-9D8F-1C357A0A774D}"/>
    <dgm:cxn modelId="{4FAEE232-78D1-4FB5-BD1A-020E0441B0DC}" srcId="{930452E1-293A-4804-9AD2-E53B94608D56}" destId="{3C8B7A2D-DD84-4CAE-9757-5ACACB5A6B12}" srcOrd="2" destOrd="0" parTransId="{79792FE7-3132-4CAF-B293-564CE28E285B}" sibTransId="{0ED501B4-E3E5-4AB4-ADEC-75E853A06F8A}"/>
    <dgm:cxn modelId="{33964233-6820-4435-90EB-6A5B837063CA}" srcId="{930452E1-293A-4804-9AD2-E53B94608D56}" destId="{38DB81D6-5F70-4543-AC35-1125860B8451}" srcOrd="7" destOrd="0" parTransId="{5467FB6B-5D6B-4CF1-B4EF-AFBE19B5F367}" sibTransId="{08186615-84FB-4BA2-A490-6BD186F5F89F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CFE23836-C320-45E5-B6BA-32778A2D2064}" srcId="{984116C9-7CB8-4743-8FBA-68A8BA0D0389}" destId="{BD527159-C3DB-4D68-B71E-D1DEB80D7B3B}" srcOrd="5" destOrd="0" parTransId="{D488DBEB-D8AA-4860-86BC-B5B866C6C8A4}" sibTransId="{171375A1-AFF4-44F2-83C0-4AED69EC03E6}"/>
    <dgm:cxn modelId="{8DC79B3A-CF73-4B22-8260-ED58FE286C46}" type="presOf" srcId="{3C8B7A2D-DD84-4CAE-9757-5ACACB5A6B12}" destId="{11FB7C73-6081-42C7-8E15-28075061167B}" srcOrd="0" destOrd="2" presId="urn:microsoft.com/office/officeart/2005/8/layout/hList1"/>
    <dgm:cxn modelId="{15210B43-AE9D-44C5-864A-CA60C7261D84}" srcId="{4F795D33-588E-4F04-A4A9-549DB1C8E26C}" destId="{FD44518C-3A92-42E6-A5A8-BE23E4F8D032}" srcOrd="3" destOrd="0" parTransId="{5268A64E-57AD-4FFB-85B5-CEB09196297D}" sibTransId="{05615104-DFE0-4D20-A599-6A8343F1AEF4}"/>
    <dgm:cxn modelId="{5A300745-D6DB-4F73-9018-892BEAEBF8DB}" type="presOf" srcId="{68131211-0B21-4D78-9C3E-187C1C0EBD7C}" destId="{0045AAE0-9BB3-4F66-A39D-FC0233DDC39E}" srcOrd="0" destOrd="16" presId="urn:microsoft.com/office/officeart/2005/8/layout/hList1"/>
    <dgm:cxn modelId="{117FD245-334F-42AF-9B34-1E25F1E089C7}" type="presOf" srcId="{FD44518C-3A92-42E6-A5A8-BE23E4F8D032}" destId="{34083978-5BA0-40E3-AB18-2F3A89BB9529}" srcOrd="0" destOrd="3" presId="urn:microsoft.com/office/officeart/2005/8/layout/hList1"/>
    <dgm:cxn modelId="{18982F46-0E7F-4046-8467-3B7BDDB3A31E}" type="presOf" srcId="{8691C22D-9C80-4FC3-AAE3-61F70909A281}" destId="{11FB7C73-6081-42C7-8E15-28075061167B}" srcOrd="0" destOrd="12" presId="urn:microsoft.com/office/officeart/2005/8/layout/hList1"/>
    <dgm:cxn modelId="{ED065A46-7F3C-4262-B8F8-0074EEA2C16F}" srcId="{930452E1-293A-4804-9AD2-E53B94608D56}" destId="{69B9FA71-D177-40D0-B082-36F212AE9541}" srcOrd="5" destOrd="0" parTransId="{C79CD59D-72F0-4860-AFD6-9B3A53D50653}" sibTransId="{279E0DC7-0067-4D88-A621-BCEB1E1B6D4F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5581C64B-5AEB-4620-A448-9400AA38BFB6}" srcId="{984116C9-7CB8-4743-8FBA-68A8BA0D0389}" destId="{3363A8CC-6A1C-4E47-9BDC-F9EA14C73D71}" srcOrd="14" destOrd="0" parTransId="{4CD5F607-A2C2-4985-AB7E-497F37B76846}" sibTransId="{1E3027FC-D31A-43B5-8E97-E63DB2453AFE}"/>
    <dgm:cxn modelId="{F48BDF4B-B83C-461B-A93E-05A37D63252A}" type="presOf" srcId="{BDE1B854-9926-48F2-814F-029F0238C3C9}" destId="{0045AAE0-9BB3-4F66-A39D-FC0233DDC39E}" srcOrd="0" destOrd="13" presId="urn:microsoft.com/office/officeart/2005/8/layout/hList1"/>
    <dgm:cxn modelId="{D799B757-C3BE-4F14-8C1C-7482061FE427}" srcId="{984116C9-7CB8-4743-8FBA-68A8BA0D0389}" destId="{D780122B-DAEB-45AC-8877-AECE47F6FFE8}" srcOrd="7" destOrd="0" parTransId="{CDD7A465-E7C4-40E0-8B5D-3C8EFBB53DC8}" sibTransId="{29B417FB-4EC1-473A-8496-7608282054A0}"/>
    <dgm:cxn modelId="{6D9A2159-50AD-43A9-8F66-B5975500B1A9}" srcId="{984116C9-7CB8-4743-8FBA-68A8BA0D0389}" destId="{A46A3656-D58B-4104-AD77-164E8FD6B3BE}" srcOrd="0" destOrd="0" parTransId="{D96F2B39-CAAF-4805-83E2-41DA58483F62}" sibTransId="{35D13E60-C53F-48E1-8A0F-450DAA5363B9}"/>
    <dgm:cxn modelId="{1A32275D-6CD4-4CF5-8700-71618262DE93}" type="presOf" srcId="{7850E80A-0F4E-4F02-A5A8-636A57A01B61}" destId="{11FB7C73-6081-42C7-8E15-28075061167B}" srcOrd="0" destOrd="1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BDAC665E-0B5C-4EC8-A2A5-691D4B476341}" type="presOf" srcId="{BA83551F-A391-4BBA-B56D-BD79F06F509B}" destId="{0045AAE0-9BB3-4F66-A39D-FC0233DDC39E}" srcOrd="0" destOrd="15" presId="urn:microsoft.com/office/officeart/2005/8/layout/hList1"/>
    <dgm:cxn modelId="{3E955760-4A6A-477F-9694-CEC69E88A825}" type="presOf" srcId="{CB9A273F-B1C1-48FF-A18D-A4AC1AA1AC98}" destId="{0045AAE0-9BB3-4F66-A39D-FC0233DDC39E}" srcOrd="0" destOrd="2" presId="urn:microsoft.com/office/officeart/2005/8/layout/hList1"/>
    <dgm:cxn modelId="{3DD03F65-675D-40D8-A6AA-1F3C5EF2461A}" type="presOf" srcId="{08CD5FE7-40B7-47A7-80E1-2C344C3BB83D}" destId="{11FB7C73-6081-42C7-8E15-28075061167B}" srcOrd="0" destOrd="11" presId="urn:microsoft.com/office/officeart/2005/8/layout/hList1"/>
    <dgm:cxn modelId="{7EE4A26E-44EE-4A9C-B401-83EEAECA8746}" type="presOf" srcId="{954DE9F6-6879-4A09-9903-4B1BFFD68077}" destId="{0045AAE0-9BB3-4F66-A39D-FC0233DDC39E}" srcOrd="0" destOrd="10" presId="urn:microsoft.com/office/officeart/2005/8/layout/hList1"/>
    <dgm:cxn modelId="{4A09436F-E3B0-4E16-9A09-54083A33A37E}" srcId="{930452E1-293A-4804-9AD2-E53B94608D56}" destId="{7850E80A-0F4E-4F02-A5A8-636A57A01B61}" srcOrd="1" destOrd="0" parTransId="{B34362CF-9115-4622-9065-7884C74F05DC}" sibTransId="{9D61F24A-91EE-44EE-B0E5-5BD6BBB7C7C4}"/>
    <dgm:cxn modelId="{BEDEE672-1156-4EEC-A9E8-88E4969D53E6}" type="presOf" srcId="{38DB81D6-5F70-4543-AC35-1125860B8451}" destId="{11FB7C73-6081-42C7-8E15-28075061167B}" srcOrd="0" destOrd="7" presId="urn:microsoft.com/office/officeart/2005/8/layout/hList1"/>
    <dgm:cxn modelId="{63751B7B-BA98-486D-8DD5-1765B3928382}" srcId="{984116C9-7CB8-4743-8FBA-68A8BA0D0389}" destId="{86289D1C-CDF4-4536-977A-9F8BD033D50F}" srcOrd="6" destOrd="0" parTransId="{C8F4F459-DA07-4171-8AC5-C3E675B62CEF}" sibTransId="{314BB399-D885-4A53-A438-29D8C7EBD2FB}"/>
    <dgm:cxn modelId="{5ECD977E-89E5-48B7-9C5F-9B40ABA8A8C7}" srcId="{984116C9-7CB8-4743-8FBA-68A8BA0D0389}" destId="{8A39B006-8B8E-4173-A8FA-9DCC48A68B9A}" srcOrd="4" destOrd="0" parTransId="{96C0BEB3-E4F1-49F6-B980-9D70F065C375}" sibTransId="{C0C45547-0159-4DF1-9A00-67096F32D92B}"/>
    <dgm:cxn modelId="{0BDC8381-B688-4F44-BA5E-D15C7BBA9869}" srcId="{984116C9-7CB8-4743-8FBA-68A8BA0D0389}" destId="{68131211-0B21-4D78-9C3E-187C1C0EBD7C}" srcOrd="16" destOrd="0" parTransId="{AEF73D67-E146-4F25-ACB2-D7F98806E253}" sibTransId="{5FA8D98E-255C-4F82-B1AF-E242682DC3BD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7B68AF83-1017-4154-AE9B-2DBBB881CA73}" srcId="{930452E1-293A-4804-9AD2-E53B94608D56}" destId="{C9CA0A9F-AECF-4614-96A5-2F65A46F0F2C}" srcOrd="10" destOrd="0" parTransId="{2708A5B0-8D55-4BAC-95EC-18EAE1BF4A43}" sibTransId="{B0B2B155-97F0-4C8B-8E19-8CCB3627171C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004C8288-7876-4C49-AFC8-974E2F0A4EC3}" srcId="{4F795D33-588E-4F04-A4A9-549DB1C8E26C}" destId="{8FA718BC-0CDF-4B06-AE59-4FDE99828A94}" srcOrd="2" destOrd="0" parTransId="{FF048D9A-289A-44C9-A5D5-05E2897866E0}" sibTransId="{7B711B69-E285-4514-9302-5978ED07EB15}"/>
    <dgm:cxn modelId="{6580FE88-A751-46E5-B2BA-2AADE2541254}" srcId="{930452E1-293A-4804-9AD2-E53B94608D56}" destId="{8691C22D-9C80-4FC3-AAE3-61F70909A281}" srcOrd="12" destOrd="0" parTransId="{74B31EC1-93EF-4FE7-8830-B137A3AA52EB}" sibTransId="{31C783C2-CB4A-40D7-BB4F-96D6B2651E3A}"/>
    <dgm:cxn modelId="{DF543189-A0A6-4487-A677-F15F611A3719}" type="presOf" srcId="{F85F6CB6-FB0D-455F-B235-C5EE12CD098D}" destId="{11FB7C73-6081-42C7-8E15-28075061167B}" srcOrd="0" destOrd="9" presId="urn:microsoft.com/office/officeart/2005/8/layout/hList1"/>
    <dgm:cxn modelId="{62053389-697A-4A1F-A38E-325883C705FA}" srcId="{984116C9-7CB8-4743-8FBA-68A8BA0D0389}" destId="{954DE9F6-6879-4A09-9903-4B1BFFD68077}" srcOrd="10" destOrd="0" parTransId="{417B05A3-F361-4413-937E-0C7DB32127E2}" sibTransId="{8AF87F0A-1FA6-4A0B-A0CA-7FE08DBA4433}"/>
    <dgm:cxn modelId="{61FD708C-10B6-4957-A426-23E067B46BBA}" srcId="{930452E1-293A-4804-9AD2-E53B94608D56}" destId="{C2149DDC-5C60-4BF6-944A-D08B908B6AB2}" srcOrd="4" destOrd="0" parTransId="{4150034D-D09F-4218-89B8-DE30A48FE940}" sibTransId="{AE8BAB4F-BFCD-4F2D-B995-E63B5A14A0AC}"/>
    <dgm:cxn modelId="{41555C92-B30A-4CB4-B6FC-6897B0676179}" type="presOf" srcId="{D780122B-DAEB-45AC-8877-AECE47F6FFE8}" destId="{0045AAE0-9BB3-4F66-A39D-FC0233DDC39E}" srcOrd="0" destOrd="7" presId="urn:microsoft.com/office/officeart/2005/8/layout/hList1"/>
    <dgm:cxn modelId="{D9FF7AA0-6D41-46E0-9244-66D144D7DACD}" srcId="{984116C9-7CB8-4743-8FBA-68A8BA0D0389}" destId="{AEEA5025-CACC-4C73-BAAF-F57B45886D12}" srcOrd="1" destOrd="0" parTransId="{54CC07CB-F329-4235-A0A9-2EB1F8ADF3E5}" sibTransId="{C0B1C33E-AA44-4802-91A2-9F9695645871}"/>
    <dgm:cxn modelId="{233FD8A4-C554-4987-AD8E-82D833B76438}" type="presOf" srcId="{787EA860-3D94-4208-9B4F-565DC4F63204}" destId="{0045AAE0-9BB3-4F66-A39D-FC0233DDC39E}" srcOrd="0" destOrd="9" presId="urn:microsoft.com/office/officeart/2005/8/layout/hList1"/>
    <dgm:cxn modelId="{2D224DA5-5D3D-40D5-9C5E-3557A1D7A0AA}" type="presOf" srcId="{8C880249-7376-4F66-94E8-86554E889B7E}" destId="{0045AAE0-9BB3-4F66-A39D-FC0233DDC39E}" srcOrd="0" destOrd="12" presId="urn:microsoft.com/office/officeart/2005/8/layout/hList1"/>
    <dgm:cxn modelId="{181217A6-4C76-4B7E-97FF-AE9104829934}" type="presOf" srcId="{8A39B006-8B8E-4173-A8FA-9DCC48A68B9A}" destId="{0045AAE0-9BB3-4F66-A39D-FC0233DDC39E}" srcOrd="0" destOrd="4" presId="urn:microsoft.com/office/officeart/2005/8/layout/hList1"/>
    <dgm:cxn modelId="{920F59A7-0FEF-4946-9379-4E7617A05EEF}" type="presOf" srcId="{D09B4345-318B-4C90-828A-2F39E318C689}" destId="{11FB7C73-6081-42C7-8E15-28075061167B}" srcOrd="0" destOrd="6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ADBD87B0-C0AA-46DD-AA7B-46F93B4BD700}" srcId="{984116C9-7CB8-4743-8FBA-68A8BA0D0389}" destId="{9BFC9954-3B5C-4E4E-A4FB-B74356A6CB77}" srcOrd="8" destOrd="0" parTransId="{B84C08AA-A6EF-4A86-A98D-F0F3BA1C2019}" sibTransId="{F73D6E54-845D-4EFA-813A-E7E8AF64522E}"/>
    <dgm:cxn modelId="{C723D1B0-1078-483F-9CB3-0741CA29A913}" type="presOf" srcId="{86289D1C-CDF4-4536-977A-9F8BD033D50F}" destId="{0045AAE0-9BB3-4F66-A39D-FC0233DDC39E}" srcOrd="0" destOrd="6" presId="urn:microsoft.com/office/officeart/2005/8/layout/hList1"/>
    <dgm:cxn modelId="{8D415BB3-60C7-4FF2-BB89-C875B0947537}" srcId="{930452E1-293A-4804-9AD2-E53B94608D56}" destId="{FB3C7942-5057-4DD5-A322-E8774871F763}" srcOrd="8" destOrd="0" parTransId="{AA2FB393-8A6F-4A0C-BD36-995CA688856D}" sibTransId="{0C6B3CD9-568B-4D39-BC44-5217384BA526}"/>
    <dgm:cxn modelId="{7FA569B7-E711-4A64-9A55-E2BBDC8E05C5}" type="presOf" srcId="{C9CA0A9F-AECF-4614-96A5-2F65A46F0F2C}" destId="{11FB7C73-6081-42C7-8E15-28075061167B}" srcOrd="0" destOrd="10" presId="urn:microsoft.com/office/officeart/2005/8/layout/hList1"/>
    <dgm:cxn modelId="{68C644B8-FC41-4370-B508-247FA8B018BA}" srcId="{4F795D33-588E-4F04-A4A9-549DB1C8E26C}" destId="{95FFA2CE-3905-43AF-9C21-613E2C0D440A}" srcOrd="1" destOrd="0" parTransId="{D94DC8EB-9CE8-4887-9799-8FF2108F8F9E}" sibTransId="{7F9E9D05-3858-4C93-8E1D-48FCC9505ABE}"/>
    <dgm:cxn modelId="{5DCFDBBD-5EE0-45BE-AFA1-EFBF9927735C}" srcId="{984116C9-7CB8-4743-8FBA-68A8BA0D0389}" destId="{9AB30F03-80E9-481E-AB4D-4FFDBB977CDC}" srcOrd="11" destOrd="0" parTransId="{2C6CE007-025E-4F43-B4E9-E510A17C1A5A}" sibTransId="{AD032642-7623-4A96-9927-961857EFCA38}"/>
    <dgm:cxn modelId="{54FD09C2-C59A-41F3-861D-E36756A72E59}" type="presOf" srcId="{A46A3656-D58B-4104-AD77-164E8FD6B3BE}" destId="{0045AAE0-9BB3-4F66-A39D-FC0233DDC39E}" srcOrd="0" destOrd="0" presId="urn:microsoft.com/office/officeart/2005/8/layout/hList1"/>
    <dgm:cxn modelId="{4865EFC4-5F5B-4D99-A738-6EB0732BF300}" srcId="{984116C9-7CB8-4743-8FBA-68A8BA0D0389}" destId="{BA83551F-A391-4BBA-B56D-BD79F06F509B}" srcOrd="15" destOrd="0" parTransId="{4947E7AC-98C0-4280-805D-30323BF4B35F}" sibTransId="{3EF2616C-8508-4A6A-9237-86F21E8A1319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80ECE3C6-FA63-4D74-AB29-6E4E189ACE2F}" srcId="{930452E1-293A-4804-9AD2-E53B94608D56}" destId="{08CD5FE7-40B7-47A7-80E1-2C344C3BB83D}" srcOrd="11" destOrd="0" parTransId="{CBE1345C-083F-4768-91E4-7E66E674467A}" sibTransId="{142E1E1F-BE60-4C16-BBBE-CE6D1471180C}"/>
    <dgm:cxn modelId="{4A39BFCC-C503-4D05-B2A0-89F2B1335C8D}" type="presOf" srcId="{AEEA5025-CACC-4C73-BAAF-F57B45886D12}" destId="{0045AAE0-9BB3-4F66-A39D-FC0233DDC39E}" srcOrd="0" destOrd="1" presId="urn:microsoft.com/office/officeart/2005/8/layout/hList1"/>
    <dgm:cxn modelId="{01C444DC-5570-4461-B5DB-836FF009D9FC}" type="presOf" srcId="{4C99E6DD-CE3A-4B93-9626-54716ABB9D3D}" destId="{0045AAE0-9BB3-4F66-A39D-FC0233DDC39E}" srcOrd="0" destOrd="3" presId="urn:microsoft.com/office/officeart/2005/8/layout/hList1"/>
    <dgm:cxn modelId="{EC48FADC-8A8C-459B-B4B1-502CDF5C75A5}" type="presOf" srcId="{3363A8CC-6A1C-4E47-9BDC-F9EA14C73D71}" destId="{0045AAE0-9BB3-4F66-A39D-FC0233DDC39E}" srcOrd="0" destOrd="14" presId="urn:microsoft.com/office/officeart/2005/8/layout/hList1"/>
    <dgm:cxn modelId="{B1AC87E3-01A2-4279-B227-6951A82134F6}" type="presOf" srcId="{FB3C7942-5057-4DD5-A322-E8774871F763}" destId="{11FB7C73-6081-42C7-8E15-28075061167B}" srcOrd="0" destOrd="8" presId="urn:microsoft.com/office/officeart/2005/8/layout/hList1"/>
    <dgm:cxn modelId="{A98587EA-1F34-405F-AC7E-5909743573E9}" srcId="{930452E1-293A-4804-9AD2-E53B94608D56}" destId="{F85F6CB6-FB0D-455F-B235-C5EE12CD098D}" srcOrd="9" destOrd="0" parTransId="{CFB07BDC-339D-445B-9E10-A59034F8FCDD}" sibTransId="{6F96D139-D04D-498F-8B6C-2FAD79176FCE}"/>
    <dgm:cxn modelId="{582A5DED-78D4-439E-ABDB-44E4AF7EF70D}" type="presOf" srcId="{69B9FA71-D177-40D0-B082-36F212AE9541}" destId="{11FB7C73-6081-42C7-8E15-28075061167B}" srcOrd="0" destOrd="5" presId="urn:microsoft.com/office/officeart/2005/8/layout/hList1"/>
    <dgm:cxn modelId="{AFFFAFF2-F5DA-4181-870C-91CDD3BCBCEC}" type="presOf" srcId="{9BFC9954-3B5C-4E4E-A4FB-B74356A6CB77}" destId="{0045AAE0-9BB3-4F66-A39D-FC0233DDC39E}" srcOrd="0" destOrd="8" presId="urn:microsoft.com/office/officeart/2005/8/layout/hList1"/>
    <dgm:cxn modelId="{FF26BBF4-D57A-457D-A13C-3E7EEDCBA78D}" type="presOf" srcId="{95FFA2CE-3905-43AF-9C21-613E2C0D440A}" destId="{34083978-5BA0-40E3-AB18-2F3A89BB9529}" srcOrd="0" destOrd="1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51808"/>
        <a:ext cx="2515341" cy="413883"/>
      </dsp:txXfrm>
    </dsp:sp>
    <dsp:sp modelId="{0045AAE0-9BB3-4F66-A39D-FC0233DDC39E}">
      <dsp:nvSpPr>
        <dsp:cNvPr id="0" name=""/>
        <dsp:cNvSpPr/>
      </dsp:nvSpPr>
      <dsp:spPr>
        <a:xfrm>
          <a:off x="2579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Bartenders</a:t>
          </a:r>
          <a:endParaRPr lang="en-US" sz="1300" b="1" i="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Cashiers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Childcare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Dishwashers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Farmworkers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Fast Food and Counter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Hairdressers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Janitors and Cleaners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Laundry and Dry-Cleaning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Maids and Housekeeping Cleaners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Preschool Teachers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Retail Salespersons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Security Guards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Substitute Teachers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Waitstaff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579" y="465692"/>
        <a:ext cx="2515341" cy="4853160"/>
      </dsp:txXfrm>
    </dsp:sp>
    <dsp:sp modelId="{1A385492-E76F-4B22-9064-58D648E04DA7}">
      <dsp:nvSpPr>
        <dsp:cNvPr id="0" name=""/>
        <dsp:cNvSpPr/>
      </dsp:nvSpPr>
      <dsp:spPr>
        <a:xfrm>
          <a:off x="2870069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51808"/>
        <a:ext cx="2515341" cy="413883"/>
      </dsp:txXfrm>
    </dsp:sp>
    <dsp:sp modelId="{11FB7C73-6081-42C7-8E15-28075061167B}">
      <dsp:nvSpPr>
        <dsp:cNvPr id="0" name=""/>
        <dsp:cNvSpPr/>
      </dsp:nvSpPr>
      <dsp:spPr>
        <a:xfrm>
          <a:off x="2870069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Bus Drivers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Construction Laborers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Restaurant Cooks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Customer Service Reps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Food Preparation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Medical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Nursing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Office Clerks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Pharmacy Techs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Receptionists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Tellers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Veterinary Techs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870069" y="465692"/>
        <a:ext cx="2515341" cy="4853160"/>
      </dsp:txXfrm>
    </dsp:sp>
    <dsp:sp modelId="{528B556C-5429-4133-8BB3-15AEA9F447C7}">
      <dsp:nvSpPr>
        <dsp:cNvPr id="0" name=""/>
        <dsp:cNvSpPr/>
      </dsp:nvSpPr>
      <dsp:spPr>
        <a:xfrm>
          <a:off x="5737558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51808"/>
        <a:ext cx="2515341" cy="413883"/>
      </dsp:txXfrm>
    </dsp:sp>
    <dsp:sp modelId="{34083978-5BA0-40E3-AB18-2F3A89BB9529}">
      <dsp:nvSpPr>
        <dsp:cNvPr id="0" name=""/>
        <dsp:cNvSpPr/>
      </dsp:nvSpPr>
      <dsp:spPr>
        <a:xfrm>
          <a:off x="5737558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Dental Assistants</a:t>
          </a:r>
          <a:endParaRPr lang="en-US" sz="1300" b="1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Light Truck Drivers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300" b="1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Painters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5737558" y="465692"/>
        <a:ext cx="2515341" cy="4853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0.12681</cdr:x>
      <cdr:y>0.6835</cdr:y>
    </cdr:from>
    <cdr:to>
      <cdr:x>0.50896</cdr:x>
      <cdr:y>0.9093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68382AF-C095-7302-2DFF-BAC7944EB674}"/>
            </a:ext>
          </a:extLst>
        </cdr:cNvPr>
        <cdr:cNvSpPr txBox="1"/>
      </cdr:nvSpPr>
      <cdr:spPr>
        <a:xfrm xmlns:a="http://schemas.openxmlformats.org/drawingml/2006/main">
          <a:off x="940117" y="3303269"/>
          <a:ext cx="2833136" cy="10912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Palm Beach County's home prices rose much more sharply than the state during the mid-2000s housing boom. The county median price peaked at $574,000, compared to $376,000 statewide (2023 $).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0.33328</cdr:x>
      <cdr:y>0.17553</cdr:y>
    </cdr:from>
    <cdr:to>
      <cdr:x>0.63346</cdr:x>
      <cdr:y>0.38788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38BDAB3B-C98A-EFA1-09B7-3D02975E2957}"/>
            </a:ext>
          </a:extLst>
        </cdr:cNvPr>
        <cdr:cNvSpPr txBox="1"/>
      </cdr:nvSpPr>
      <cdr:spPr>
        <a:xfrm xmlns:a="http://schemas.openxmlformats.org/drawingml/2006/main">
          <a:off x="2339204" y="839563"/>
          <a:ext cx="2106908" cy="10156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The county median home price fell sharply during the recession,</a:t>
          </a:r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but it exceeded the state median by over $90,000 even at its lowest point.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0.69429</cdr:x>
      <cdr:y>0.59948</cdr:y>
    </cdr:from>
    <cdr:to>
      <cdr:x>0.95137</cdr:x>
      <cdr:y>0.83268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70FF1A9E-4887-7FD0-FE07-C56A833072E5}"/>
            </a:ext>
          </a:extLst>
        </cdr:cNvPr>
        <cdr:cNvSpPr txBox="1"/>
      </cdr:nvSpPr>
      <cdr:spPr>
        <a:xfrm xmlns:a="http://schemas.openxmlformats.org/drawingml/2006/main">
          <a:off x="4895130" y="2821605"/>
          <a:ext cx="1812536" cy="109763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The county median price now exceeds the boom-era peak (median $620,000 in Q1-2 2023, compared to $400,000 statewide).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0.47328</cdr:x>
      <cdr:y>0.34933</cdr:y>
    </cdr:from>
    <cdr:to>
      <cdr:x>0.66263</cdr:x>
      <cdr:y>0.40099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5553A4C-21D0-5213-2B09-146286F8622F}"/>
            </a:ext>
          </a:extLst>
        </cdr:cNvPr>
        <cdr:cNvCxnSpPr/>
      </cdr:nvCxnSpPr>
      <cdr:spPr>
        <a:xfrm xmlns:a="http://schemas.openxmlformats.org/drawingml/2006/main" flipV="1">
          <a:off x="3353943" y="1495425"/>
          <a:ext cx="1341882" cy="2211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0.46546</cdr:x>
      <cdr:y>0.32761</cdr:y>
    </cdr:from>
    <cdr:to>
      <cdr:x>0.64476</cdr:x>
      <cdr:y>0.37723</cdr:y>
    </cdr:to>
    <cdr:sp macro="" textlink="">
      <cdr:nvSpPr>
        <cdr:cNvPr id="6" name="TextBox 5"/>
        <cdr:cNvSpPr txBox="1"/>
      </cdr:nvSpPr>
      <cdr:spPr>
        <a:xfrm xmlns:a="http://schemas.openxmlformats.org/drawingml/2006/main" rot="21040924">
          <a:off x="3298516" y="1402446"/>
          <a:ext cx="1270627" cy="2124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latin typeface="Tw Cen MT" panose="020B0602020104020603" pitchFamily="34" charset="0"/>
            </a:rPr>
            <a:t>+ 38,380 units</a:t>
          </a:r>
        </a:p>
      </cdr:txBody>
    </cdr:sp>
  </cdr:relSizeAnchor>
  <cdr:relSizeAnchor xmlns:cdr="http://schemas.openxmlformats.org/drawingml/2006/chartDrawing">
    <cdr:from>
      <cdr:x>0.47043</cdr:x>
      <cdr:y>0.74316</cdr:y>
    </cdr:from>
    <cdr:to>
      <cdr:x>0.66129</cdr:x>
      <cdr:y>0.76764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C8321DC6-19C0-AD15-3E9E-992335830477}"/>
            </a:ext>
          </a:extLst>
        </cdr:cNvPr>
        <cdr:cNvCxnSpPr/>
      </cdr:nvCxnSpPr>
      <cdr:spPr>
        <a:xfrm xmlns:a="http://schemas.openxmlformats.org/drawingml/2006/main">
          <a:off x="3333750" y="3181350"/>
          <a:ext cx="1352550" cy="1047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0.48648</cdr:x>
      <cdr:y>0.70572</cdr:y>
    </cdr:from>
    <cdr:to>
      <cdr:x>0.63852</cdr:x>
      <cdr:y>0.75918</cdr:y>
    </cdr:to>
    <cdr:sp macro="" textlink="">
      <cdr:nvSpPr>
        <cdr:cNvPr id="10" name="TextBox 1"/>
        <cdr:cNvSpPr txBox="1"/>
      </cdr:nvSpPr>
      <cdr:spPr>
        <a:xfrm xmlns:a="http://schemas.openxmlformats.org/drawingml/2006/main" rot="251112">
          <a:off x="3447498" y="3021054"/>
          <a:ext cx="1077447" cy="2288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aseline="0" dirty="0">
              <a:latin typeface="Tw Cen MT" panose="020B0602020104020603" pitchFamily="34" charset="0"/>
            </a:rPr>
            <a:t>-12,408 units</a:t>
          </a:r>
          <a:endParaRPr lang="en-US" sz="1000" dirty="0">
            <a:latin typeface="Tw Cen MT" panose="020B0602020104020603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B245D-144D-4F97-91CF-CCCB4B860F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146371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Palm Beach County Housing Trends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</a:rPr>
              <a:t>Shimberg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 Center for Housing Studies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906" y="6179548"/>
            <a:ext cx="1399401" cy="554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010" y="6232161"/>
            <a:ext cx="453590" cy="449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65A3B0-D721-CD1F-548B-9147BB4141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6D26B9-54EE-66C2-36E4-580B95C7D7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1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Palm Beach County’s median home price was $620,000 in the first half of 2023, outpacing the height of the mid-2000s boom.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39" y="6197969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Palm Beach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 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7546" y="1583759"/>
            <a:ext cx="935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Palm Beach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3197" y="2896320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917B3B2-7639-4630-920A-ECAA1DABE8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306925"/>
              </p:ext>
            </p:extLst>
          </p:nvPr>
        </p:nvGraphicFramePr>
        <p:xfrm>
          <a:off x="436438" y="946824"/>
          <a:ext cx="7413599" cy="483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Palm Beach County added nearly 26,000 rental units 2012-2022, but the entire increase was in units renting for more than $1,200 (2022 $).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068" y="5928680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$1,000 (2022 $), Palm Beach County, 2012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068" y="6219049"/>
            <a:ext cx="61110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2012 and 2022 American Community Survey. Year 2012 rents adjusted to 2022 dollars using Consumer Price Index. 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278879" y="1424218"/>
            <a:ext cx="2440331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increase 2012-2021: 25,972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over 38,000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12,000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605606"/>
              </p:ext>
            </p:extLst>
          </p:nvPr>
        </p:nvGraphicFramePr>
        <p:xfrm>
          <a:off x="379068" y="1397950"/>
          <a:ext cx="6246019" cy="453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2024 Palm Beach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24128589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$37,500-53,550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$18-$26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$12-$13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$1,004-$1,392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$60,000-85,680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$29-$41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$17-$21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$1,607-$2,228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$90,000-128,520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$43-$62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$25-$31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$2,410-$3,342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homeowners and renters make up the largest groups of cost-burdened households in </a:t>
            </a:r>
            <a:r>
              <a:rPr lang="en-US" sz="2400" dirty="0">
                <a:solidFill>
                  <a:srgbClr val="000000"/>
                </a:solidFill>
              </a:rPr>
              <a:t>Palm Beach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982789"/>
            <a:ext cx="7906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Households by Income (% AMI), Tenure (Owner/Renter), and Cost Burden, Palm Beach County,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E378BE2-068B-AE2E-7B66-0B2ADCC7F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7" y="1192532"/>
            <a:ext cx="8862763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8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Palm Beach County housing wage: $36.17/hour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$1,881/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Palm Beach County, 2023: $22.23/hour. A full-time, year-round worker with this wage can afford $1,156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60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the Miami-Fort Lauderdale-West Palm Beach MSA.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094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77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33583</TotalTime>
  <Words>871</Words>
  <Application>Microsoft Macintosh PowerPoint</Application>
  <PresentationFormat>On-screen Show (4:3)</PresentationFormat>
  <Paragraphs>120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PowerPoint Presentation</vt:lpstr>
      <vt:lpstr>Palm Beach County’s median home price was $620,000 in the first half of 2023, outpacing the height of the mid-2000s boom.</vt:lpstr>
      <vt:lpstr>Palm Beach County added nearly 26,000 rental units 2012-2022, but the entire increase was in units renting for more than $1,200 (2022 $). </vt:lpstr>
      <vt:lpstr>Affordable Housing Terminology</vt:lpstr>
      <vt:lpstr>2024 Palm Beach County Income (% AMI) and Housing Cost Limits</vt:lpstr>
      <vt:lpstr>Very low-income homeowners and renters make up the largest groups of cost-burdened households in Palm Beach County.</vt:lpstr>
      <vt:lpstr>Housing costs outpace wages for many occupations. </vt:lpstr>
      <vt:lpstr>How much can workers afford to pay for housing each month?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236</cp:revision>
  <dcterms:created xsi:type="dcterms:W3CDTF">2021-07-20T20:40:42Z</dcterms:created>
  <dcterms:modified xsi:type="dcterms:W3CDTF">2024-06-28T20:31:28Z</dcterms:modified>
</cp:coreProperties>
</file>