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6" r:id="rId3"/>
    <p:sldMasterId id="2147483727" r:id="rId4"/>
    <p:sldMasterId id="2147483739" r:id="rId5"/>
  </p:sldMasterIdLst>
  <p:notesMasterIdLst>
    <p:notesMasterId r:id="rId17"/>
  </p:notesMasterIdLst>
  <p:sldIdLst>
    <p:sldId id="257" r:id="rId6"/>
    <p:sldId id="289" r:id="rId7"/>
    <p:sldId id="294" r:id="rId8"/>
    <p:sldId id="285" r:id="rId9"/>
    <p:sldId id="287" r:id="rId10"/>
    <p:sldId id="277" r:id="rId11"/>
    <p:sldId id="278" r:id="rId12"/>
    <p:sldId id="296" r:id="rId13"/>
    <p:sldId id="297" r:id="rId14"/>
    <p:sldId id="291"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0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89" autoAdjust="0"/>
    <p:restoredTop sz="94660"/>
  </p:normalViewPr>
  <p:slideViewPr>
    <p:cSldViewPr snapToGrid="0" showGuides="1">
      <p:cViewPr varScale="1">
        <p:scale>
          <a:sx n="124" d="100"/>
          <a:sy n="124" d="100"/>
        </p:scale>
        <p:origin x="1032" y="168"/>
      </p:cViewPr>
      <p:guideLst>
        <p:guide orient="horz" pos="2112"/>
        <p:guide pos="38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93990205054998E-2"/>
          <c:y val="6.0597826202423481E-2"/>
          <c:w val="0.8370996865071878"/>
          <c:h val="0.86134699984235519"/>
        </c:manualLayout>
      </c:layout>
      <c:lineChart>
        <c:grouping val="standard"/>
        <c:varyColors val="0"/>
        <c:ser>
          <c:idx val="1"/>
          <c:order val="0"/>
          <c:tx>
            <c:strRef>
              <c:f>Osceola!$D$12</c:f>
              <c:strCache>
                <c:ptCount val="1"/>
                <c:pt idx="0">
                  <c:v>Florida</c:v>
                </c:pt>
              </c:strCache>
            </c:strRef>
          </c:tx>
          <c:spPr>
            <a:ln>
              <a:solidFill>
                <a:schemeClr val="bg1">
                  <a:lumMod val="50000"/>
                </a:schemeClr>
              </a:solidFill>
              <a:prstDash val="dash"/>
            </a:ln>
          </c:spPr>
          <c:marker>
            <c:symbol val="circle"/>
            <c:size val="7"/>
            <c:spPr>
              <a:solidFill>
                <a:schemeClr val="bg1">
                  <a:lumMod val="50000"/>
                </a:schemeClr>
              </a:solidFill>
              <a:ln>
                <a:noFill/>
              </a:ln>
            </c:spPr>
          </c:marker>
          <c:cat>
            <c:strRef>
              <c:f>Osceola!$C$13:$C$33</c:f>
              <c:strCache>
                <c:ptCount val="21"/>
                <c:pt idx="0">
                  <c:v>2003</c:v>
                </c:pt>
                <c:pt idx="2">
                  <c:v>2005</c:v>
                </c:pt>
                <c:pt idx="4">
                  <c:v>2007</c:v>
                </c:pt>
                <c:pt idx="6">
                  <c:v>2009</c:v>
                </c:pt>
                <c:pt idx="8">
                  <c:v>2011</c:v>
                </c:pt>
                <c:pt idx="10">
                  <c:v>2013</c:v>
                </c:pt>
                <c:pt idx="12">
                  <c:v>2015</c:v>
                </c:pt>
                <c:pt idx="14">
                  <c:v>2017</c:v>
                </c:pt>
                <c:pt idx="16">
                  <c:v>2019</c:v>
                </c:pt>
                <c:pt idx="18">
                  <c:v>2021</c:v>
                </c:pt>
                <c:pt idx="20">
                  <c:v>2023 Q1-2</c:v>
                </c:pt>
              </c:strCache>
            </c:strRef>
          </c:cat>
          <c:val>
            <c:numRef>
              <c:f>Osceola!$D$13:$D$33</c:f>
              <c:numCache>
                <c:formatCode>"$"#,##0</c:formatCode>
                <c:ptCount val="21"/>
                <c:pt idx="0">
                  <c:v>256971.14128000001</c:v>
                </c:pt>
                <c:pt idx="1">
                  <c:v>288628.90415999998</c:v>
                </c:pt>
                <c:pt idx="2">
                  <c:v>350358.98625999998</c:v>
                </c:pt>
                <c:pt idx="3">
                  <c:v>375620.03975</c:v>
                </c:pt>
                <c:pt idx="4">
                  <c:v>350680.17359999998</c:v>
                </c:pt>
                <c:pt idx="5">
                  <c:v>273355.64325999998</c:v>
                </c:pt>
                <c:pt idx="6">
                  <c:v>232999.99997999999</c:v>
                </c:pt>
                <c:pt idx="7">
                  <c:v>220821.18289</c:v>
                </c:pt>
                <c:pt idx="8">
                  <c:v>207410.40458999999</c:v>
                </c:pt>
                <c:pt idx="9">
                  <c:v>215037.89197</c:v>
                </c:pt>
                <c:pt idx="10">
                  <c:v>240500</c:v>
                </c:pt>
                <c:pt idx="11">
                  <c:v>258495.14144000001</c:v>
                </c:pt>
                <c:pt idx="12">
                  <c:v>274782.70048</c:v>
                </c:pt>
                <c:pt idx="13">
                  <c:v>283968.74992999999</c:v>
                </c:pt>
                <c:pt idx="14">
                  <c:v>292766.25857000001</c:v>
                </c:pt>
                <c:pt idx="15">
                  <c:v>301573.0785</c:v>
                </c:pt>
                <c:pt idx="16">
                  <c:v>308704.49747</c:v>
                </c:pt>
                <c:pt idx="17">
                  <c:v>333564.52867999999</c:v>
                </c:pt>
                <c:pt idx="18">
                  <c:v>370638.94644999999</c:v>
                </c:pt>
                <c:pt idx="19">
                  <c:v>403590.70713</c:v>
                </c:pt>
                <c:pt idx="20">
                  <c:v>400000</c:v>
                </c:pt>
              </c:numCache>
            </c:numRef>
          </c:val>
          <c:smooth val="1"/>
          <c:extLst>
            <c:ext xmlns:c16="http://schemas.microsoft.com/office/drawing/2014/chart" uri="{C3380CC4-5D6E-409C-BE32-E72D297353CC}">
              <c16:uniqueId val="{00000000-857E-46A7-AA45-ADBE621F23DB}"/>
            </c:ext>
          </c:extLst>
        </c:ser>
        <c:ser>
          <c:idx val="0"/>
          <c:order val="1"/>
          <c:tx>
            <c:strRef>
              <c:f>Osceola!$E$12</c:f>
              <c:strCache>
                <c:ptCount val="1"/>
                <c:pt idx="0">
                  <c:v>Osceola County</c:v>
                </c:pt>
              </c:strCache>
            </c:strRef>
          </c:tx>
          <c:spPr>
            <a:ln>
              <a:solidFill>
                <a:schemeClr val="tx2"/>
              </a:solidFill>
            </a:ln>
          </c:spPr>
          <c:marker>
            <c:symbol val="circle"/>
            <c:size val="7"/>
            <c:spPr>
              <a:solidFill>
                <a:schemeClr val="tx2"/>
              </a:solidFill>
              <a:ln>
                <a:noFill/>
              </a:ln>
            </c:spPr>
          </c:marker>
          <c:cat>
            <c:strRef>
              <c:f>Osceola!$C$13:$C$33</c:f>
              <c:strCache>
                <c:ptCount val="21"/>
                <c:pt idx="0">
                  <c:v>2003</c:v>
                </c:pt>
                <c:pt idx="2">
                  <c:v>2005</c:v>
                </c:pt>
                <c:pt idx="4">
                  <c:v>2007</c:v>
                </c:pt>
                <c:pt idx="6">
                  <c:v>2009</c:v>
                </c:pt>
                <c:pt idx="8">
                  <c:v>2011</c:v>
                </c:pt>
                <c:pt idx="10">
                  <c:v>2013</c:v>
                </c:pt>
                <c:pt idx="12">
                  <c:v>2015</c:v>
                </c:pt>
                <c:pt idx="14">
                  <c:v>2017</c:v>
                </c:pt>
                <c:pt idx="16">
                  <c:v>2019</c:v>
                </c:pt>
                <c:pt idx="18">
                  <c:v>2021</c:v>
                </c:pt>
                <c:pt idx="20">
                  <c:v>2023 Q1-2</c:v>
                </c:pt>
              </c:strCache>
            </c:strRef>
          </c:cat>
          <c:val>
            <c:numRef>
              <c:f>Osceola!$E$13:$E$33</c:f>
              <c:numCache>
                <c:formatCode>"$"#,##0</c:formatCode>
                <c:ptCount val="21"/>
                <c:pt idx="0">
                  <c:v>238698.36954000001</c:v>
                </c:pt>
                <c:pt idx="1">
                  <c:v>280451.08520999999</c:v>
                </c:pt>
                <c:pt idx="2">
                  <c:v>366721.47986000002</c:v>
                </c:pt>
                <c:pt idx="3">
                  <c:v>405519.39490999997</c:v>
                </c:pt>
                <c:pt idx="4">
                  <c:v>384067.84846000001</c:v>
                </c:pt>
                <c:pt idx="5">
                  <c:v>267306.08451000002</c:v>
                </c:pt>
                <c:pt idx="6">
                  <c:v>175103.03029</c:v>
                </c:pt>
                <c:pt idx="7">
                  <c:v>166518.61527000001</c:v>
                </c:pt>
                <c:pt idx="8">
                  <c:v>156312.02309</c:v>
                </c:pt>
                <c:pt idx="9">
                  <c:v>180737.36932999999</c:v>
                </c:pt>
                <c:pt idx="10">
                  <c:v>221000</c:v>
                </c:pt>
                <c:pt idx="11">
                  <c:v>236612.63193999999</c:v>
                </c:pt>
                <c:pt idx="12">
                  <c:v>264558.2279</c:v>
                </c:pt>
                <c:pt idx="13">
                  <c:v>283653.22908999998</c:v>
                </c:pt>
                <c:pt idx="14">
                  <c:v>289676.70328999998</c:v>
                </c:pt>
                <c:pt idx="15">
                  <c:v>302658.74157999997</c:v>
                </c:pt>
                <c:pt idx="16">
                  <c:v>313442.86274000001</c:v>
                </c:pt>
                <c:pt idx="17">
                  <c:v>327244.35866000003</c:v>
                </c:pt>
                <c:pt idx="18">
                  <c:v>368845.01841000002</c:v>
                </c:pt>
                <c:pt idx="19">
                  <c:v>418078.57867000002</c:v>
                </c:pt>
                <c:pt idx="20">
                  <c:v>400000</c:v>
                </c:pt>
              </c:numCache>
            </c:numRef>
          </c:val>
          <c:smooth val="1"/>
          <c:extLst xmlns:c15="http://schemas.microsoft.com/office/drawing/2012/chart">
            <c:ext xmlns:c16="http://schemas.microsoft.com/office/drawing/2014/chart" uri="{C3380CC4-5D6E-409C-BE32-E72D297353CC}">
              <c16:uniqueId val="{00000001-857E-46A7-AA45-ADBE621F23DB}"/>
            </c:ext>
          </c:extLst>
        </c:ser>
        <c:dLbls>
          <c:showLegendKey val="0"/>
          <c:showVal val="0"/>
          <c:showCatName val="0"/>
          <c:showSerName val="0"/>
          <c:showPercent val="0"/>
          <c:showBubbleSize val="0"/>
        </c:dLbls>
        <c:marker val="1"/>
        <c:smooth val="0"/>
        <c:axId val="1456279568"/>
        <c:axId val="1096657616"/>
        <c:extLst/>
      </c:lineChart>
      <c:catAx>
        <c:axId val="1456279568"/>
        <c:scaling>
          <c:orientation val="minMax"/>
        </c:scaling>
        <c:delete val="0"/>
        <c:axPos val="b"/>
        <c:numFmt formatCode="General" sourceLinked="1"/>
        <c:majorTickMark val="none"/>
        <c:minorTickMark val="none"/>
        <c:tickLblPos val="nextTo"/>
        <c:crossAx val="1096657616"/>
        <c:crosses val="autoZero"/>
        <c:auto val="1"/>
        <c:lblAlgn val="ctr"/>
        <c:lblOffset val="100"/>
        <c:noMultiLvlLbl val="0"/>
      </c:catAx>
      <c:valAx>
        <c:axId val="1096657616"/>
        <c:scaling>
          <c:orientation val="minMax"/>
        </c:scaling>
        <c:delete val="0"/>
        <c:axPos val="l"/>
        <c:majorGridlines/>
        <c:numFmt formatCode="&quot;$&quot;#,##0" sourceLinked="1"/>
        <c:majorTickMark val="none"/>
        <c:minorTickMark val="none"/>
        <c:tickLblPos val="nextTo"/>
        <c:crossAx val="1456279568"/>
        <c:crosses val="autoZero"/>
        <c:crossBetween val="between"/>
      </c:valAx>
    </c:plotArea>
    <c:plotVisOnly val="1"/>
    <c:dispBlanksAs val="gap"/>
    <c:showDLblsOverMax val="0"/>
  </c:chart>
  <c:txPr>
    <a:bodyPr/>
    <a:lstStyle/>
    <a:p>
      <a:pPr>
        <a:defRPr sz="1100">
          <a:solidFill>
            <a:srgbClr val="000000"/>
          </a:solidFill>
          <a:latin typeface="Tw Cen MT" panose="020B0602020104020603"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4260717410324"/>
          <c:y val="3.483980795958682E-2"/>
          <c:w val="0.80936850393700788"/>
          <c:h val="0.82200798497474048"/>
        </c:manualLayout>
      </c:layout>
      <c:barChart>
        <c:barDir val="col"/>
        <c:grouping val="stacked"/>
        <c:varyColors val="0"/>
        <c:ser>
          <c:idx val="0"/>
          <c:order val="0"/>
          <c:tx>
            <c:strRef>
              <c:f>'Orange 12-22'!$B$3</c:f>
              <c:strCache>
                <c:ptCount val="1"/>
                <c:pt idx="0">
                  <c:v>$1,200 or Less</c:v>
                </c:pt>
              </c:strCache>
            </c:strRef>
          </c:tx>
          <c:spPr>
            <a:solidFill>
              <a:srgbClr val="0233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'Orange 12-22'!$C$2:$D$2</c:f>
              <c:numCache>
                <c:formatCode>General</c:formatCode>
                <c:ptCount val="2"/>
                <c:pt idx="0">
                  <c:v>2012</c:v>
                </c:pt>
                <c:pt idx="1">
                  <c:v>2022</c:v>
                </c:pt>
              </c:numCache>
            </c:numRef>
          </c:cat>
          <c:val>
            <c:numRef>
              <c:f>'Orange 12-22'!$C$3:$D$3</c:f>
              <c:numCache>
                <c:formatCode>#,##0_);[Red]\(#,##0\)</c:formatCode>
                <c:ptCount val="2"/>
                <c:pt idx="0">
                  <c:v>80111</c:v>
                </c:pt>
                <c:pt idx="1">
                  <c:v>48441</c:v>
                </c:pt>
              </c:numCache>
            </c:numRef>
          </c:val>
          <c:extLst xmlns:c15="http://schemas.microsoft.com/office/drawing/2012/chart">
            <c:ext xmlns:c16="http://schemas.microsoft.com/office/drawing/2014/chart" uri="{C3380CC4-5D6E-409C-BE32-E72D297353CC}">
              <c16:uniqueId val="{00000000-C9E1-449D-8EE2-DCB9E020CA7A}"/>
            </c:ext>
          </c:extLst>
        </c:ser>
        <c:ser>
          <c:idx val="1"/>
          <c:order val="1"/>
          <c:tx>
            <c:strRef>
              <c:f>'Orange 12-22'!$B$4</c:f>
              <c:strCache>
                <c:ptCount val="1"/>
                <c:pt idx="0">
                  <c:v>More than $1,200</c:v>
                </c:pt>
              </c:strCache>
            </c:strRef>
          </c:tx>
          <c:spPr>
            <a:solidFill>
              <a:srgbClr val="777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'Orange 12-22'!$C$2:$D$2</c:f>
              <c:numCache>
                <c:formatCode>General</c:formatCode>
                <c:ptCount val="2"/>
                <c:pt idx="0">
                  <c:v>2012</c:v>
                </c:pt>
                <c:pt idx="1">
                  <c:v>2022</c:v>
                </c:pt>
              </c:numCache>
            </c:numRef>
          </c:cat>
          <c:val>
            <c:numRef>
              <c:f>'Orange 12-22'!$C$4:$D$4</c:f>
              <c:numCache>
                <c:formatCode>#,##0_);[Red]\(#,##0\)</c:formatCode>
                <c:ptCount val="2"/>
                <c:pt idx="0">
                  <c:v>101865</c:v>
                </c:pt>
                <c:pt idx="1">
                  <c:v>179359</c:v>
                </c:pt>
              </c:numCache>
            </c:numRef>
          </c:val>
          <c:extLst>
            <c:ext xmlns:c16="http://schemas.microsoft.com/office/drawing/2014/chart" uri="{C3380CC4-5D6E-409C-BE32-E72D297353CC}">
              <c16:uniqueId val="{00000001-C9E1-449D-8EE2-DCB9E020CA7A}"/>
            </c:ext>
          </c:extLst>
        </c:ser>
        <c:dLbls>
          <c:dLblPos val="ctr"/>
          <c:showLegendKey val="0"/>
          <c:showVal val="1"/>
          <c:showCatName val="0"/>
          <c:showSerName val="0"/>
          <c:showPercent val="0"/>
          <c:showBubbleSize val="0"/>
        </c:dLbls>
        <c:gapWidth val="109"/>
        <c:overlap val="100"/>
        <c:axId val="586071823"/>
        <c:axId val="586073071"/>
        <c:extLst/>
      </c:barChart>
      <c:catAx>
        <c:axId val="58607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Tw Cen MT" panose="020B0602020104020603" pitchFamily="34" charset="0"/>
                <a:ea typeface="+mn-ea"/>
                <a:cs typeface="+mn-cs"/>
              </a:defRPr>
            </a:pPr>
            <a:endParaRPr lang="en-US"/>
          </a:p>
        </c:txPr>
        <c:crossAx val="586073071"/>
        <c:crosses val="autoZero"/>
        <c:auto val="1"/>
        <c:lblAlgn val="ctr"/>
        <c:lblOffset val="100"/>
        <c:noMultiLvlLbl val="0"/>
      </c:catAx>
      <c:valAx>
        <c:axId val="586073071"/>
        <c:scaling>
          <c:orientation val="minMax"/>
          <c:max val="18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Tw Cen MT" panose="020B0602020104020603" pitchFamily="34" charset="0"/>
                    <a:ea typeface="+mn-ea"/>
                    <a:cs typeface="+mn-cs"/>
                  </a:defRPr>
                </a:pPr>
                <a:r>
                  <a:rPr lang="en-US" sz="1200">
                    <a:solidFill>
                      <a:srgbClr val="000000"/>
                    </a:solidFill>
                  </a:rPr>
                  <a:t>Rental Units</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Tw Cen MT" panose="020B0602020104020603"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Tw Cen MT" panose="020B0602020104020603" pitchFamily="34" charset="0"/>
                <a:ea typeface="+mn-ea"/>
                <a:cs typeface="+mn-cs"/>
              </a:defRPr>
            </a:pPr>
            <a:endParaRPr lang="en-US"/>
          </a:p>
        </c:txPr>
        <c:crossAx val="58607182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w Cen MT" panose="020B0602020104020603"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2898023276249"/>
          <c:y val="3.57393204156711E-2"/>
          <c:w val="0.81944683480439684"/>
          <c:h val="0.77422704514876828"/>
        </c:manualLayout>
      </c:layout>
      <c:barChart>
        <c:barDir val="col"/>
        <c:grouping val="stacked"/>
        <c:varyColors val="0"/>
        <c:ser>
          <c:idx val="0"/>
          <c:order val="0"/>
          <c:tx>
            <c:strRef>
              <c:f>Graphs!$B$24</c:f>
              <c:strCache>
                <c:ptCount val="1"/>
                <c:pt idx="0">
                  <c:v>Cost Burdened (more than 30% of income for housing)</c:v>
                </c:pt>
              </c:strCache>
            </c:strRef>
          </c:tx>
          <c:spPr>
            <a:solidFill>
              <a:srgbClr val="023366"/>
            </a:solidFill>
            <a:ln>
              <a:noFill/>
            </a:ln>
            <a:effectLst/>
          </c:spPr>
          <c:invertIfNegative val="0"/>
          <c:dLbls>
            <c:dLbl>
              <c:idx val="7"/>
              <c:layout>
                <c:manualLayout>
                  <c:x val="7.0323488045006918E-2"/>
                  <c:y val="-6.1788093702987323E-2"/>
                </c:manualLayout>
              </c:layout>
              <c:spPr>
                <a:noFill/>
                <a:ln>
                  <a:noFill/>
                </a:ln>
                <a:effectLst/>
              </c:spPr>
              <c:txPr>
                <a:bodyPr rot="0" spcFirstLastPara="1" vertOverflow="ellipsis" vert="horz" wrap="square" anchor="ctr" anchorCtr="1"/>
                <a:lstStyle/>
                <a:p>
                  <a:pPr>
                    <a:defRPr sz="1050" b="1" i="0" u="none" strike="noStrike" kern="1200" baseline="0">
                      <a:solidFill>
                        <a:srgbClr val="080808"/>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1E-4AB8-A281-733DA7587A1E}"/>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80808"/>
                      </a:solidFill>
                      <a:round/>
                    </a:ln>
                    <a:effectLst/>
                  </c:spPr>
                </c15:leaderLines>
              </c:ext>
            </c:extLst>
          </c:dLbls>
          <c:cat>
            <c:multiLvlStrRef>
              <c:f>(Graphs!$A$13:$B$16,Graphs!$A$18:$B$21)</c:f>
              <c:multiLvlStrCache>
                <c:ptCount val="8"/>
                <c:lvl>
                  <c:pt idx="0">
                    <c:v>0-50% AMI</c:v>
                  </c:pt>
                  <c:pt idx="1">
                    <c:v>50.01-80% AMI</c:v>
                  </c:pt>
                  <c:pt idx="2">
                    <c:v>80-120% AMI</c:v>
                  </c:pt>
                  <c:pt idx="3">
                    <c:v>Above 120% AMI</c:v>
                  </c:pt>
                  <c:pt idx="4">
                    <c:v>0-50% AMI</c:v>
                  </c:pt>
                  <c:pt idx="5">
                    <c:v>50.01-80% AMI</c:v>
                  </c:pt>
                  <c:pt idx="6">
                    <c:v>80-120% AMI</c:v>
                  </c:pt>
                  <c:pt idx="7">
                    <c:v>Above 120% AMI</c:v>
                  </c:pt>
                </c:lvl>
                <c:lvl>
                  <c:pt idx="0">
                    <c:v>Owner</c:v>
                  </c:pt>
                  <c:pt idx="4">
                    <c:v>Renter</c:v>
                  </c:pt>
                </c:lvl>
              </c:multiLvlStrCache>
            </c:multiLvlStrRef>
          </c:cat>
          <c:val>
            <c:numRef>
              <c:f>(Graphs!$C$6:$C$9,Graphs!$G$6:$G$9)</c:f>
              <c:numCache>
                <c:formatCode>_(* #,##0_);_(* \(#,##0\);_(* "-"??_);_(@_)</c:formatCode>
                <c:ptCount val="8"/>
                <c:pt idx="0">
                  <c:v>12494</c:v>
                </c:pt>
                <c:pt idx="1">
                  <c:v>9566</c:v>
                </c:pt>
                <c:pt idx="2">
                  <c:v>6561</c:v>
                </c:pt>
                <c:pt idx="3">
                  <c:v>1657</c:v>
                </c:pt>
                <c:pt idx="4">
                  <c:v>18534</c:v>
                </c:pt>
                <c:pt idx="5">
                  <c:v>9640</c:v>
                </c:pt>
                <c:pt idx="6">
                  <c:v>5088</c:v>
                </c:pt>
                <c:pt idx="7">
                  <c:v>624</c:v>
                </c:pt>
              </c:numCache>
            </c:numRef>
          </c:val>
          <c:extLst>
            <c:ext xmlns:c16="http://schemas.microsoft.com/office/drawing/2014/chart" uri="{C3380CC4-5D6E-409C-BE32-E72D297353CC}">
              <c16:uniqueId val="{00000000-C61E-4AB8-A281-733DA7587A1E}"/>
            </c:ext>
          </c:extLst>
        </c:ser>
        <c:ser>
          <c:idx val="1"/>
          <c:order val="1"/>
          <c:tx>
            <c:strRef>
              <c:f>Graphs!$B$25</c:f>
              <c:strCache>
                <c:ptCount val="1"/>
                <c:pt idx="0">
                  <c:v>Not Cost Burdened</c:v>
                </c:pt>
              </c:strCache>
            </c:strRef>
          </c:tx>
          <c:spPr>
            <a:solidFill>
              <a:srgbClr val="77797D"/>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multiLvlStrRef>
              <c:f>(Graphs!$A$13:$B$16,Graphs!$A$18:$B$21)</c:f>
              <c:multiLvlStrCache>
                <c:ptCount val="8"/>
                <c:lvl>
                  <c:pt idx="0">
                    <c:v>0-50% AMI</c:v>
                  </c:pt>
                  <c:pt idx="1">
                    <c:v>50.01-80% AMI</c:v>
                  </c:pt>
                  <c:pt idx="2">
                    <c:v>80-120% AMI</c:v>
                  </c:pt>
                  <c:pt idx="3">
                    <c:v>Above 120% AMI</c:v>
                  </c:pt>
                  <c:pt idx="4">
                    <c:v>0-50% AMI</c:v>
                  </c:pt>
                  <c:pt idx="5">
                    <c:v>50.01-80% AMI</c:v>
                  </c:pt>
                  <c:pt idx="6">
                    <c:v>80-120% AMI</c:v>
                  </c:pt>
                  <c:pt idx="7">
                    <c:v>Above 120% AMI</c:v>
                  </c:pt>
                </c:lvl>
                <c:lvl>
                  <c:pt idx="0">
                    <c:v>Owner</c:v>
                  </c:pt>
                  <c:pt idx="4">
                    <c:v>Renter</c:v>
                  </c:pt>
                </c:lvl>
              </c:multiLvlStrCache>
            </c:multiLvlStrRef>
          </c:cat>
          <c:val>
            <c:numRef>
              <c:f>(Graphs!$E$6:$E$9,Graphs!$I$6:$I$9)</c:f>
              <c:numCache>
                <c:formatCode>_(* #,##0_);_(* \(#,##0\);_(* "-"??_);_(@_)</c:formatCode>
                <c:ptCount val="8"/>
                <c:pt idx="0">
                  <c:v>4689</c:v>
                </c:pt>
                <c:pt idx="1">
                  <c:v>9225</c:v>
                </c:pt>
                <c:pt idx="2">
                  <c:v>13856</c:v>
                </c:pt>
                <c:pt idx="3">
                  <c:v>36801</c:v>
                </c:pt>
                <c:pt idx="4">
                  <c:v>2197</c:v>
                </c:pt>
                <c:pt idx="5">
                  <c:v>2955</c:v>
                </c:pt>
                <c:pt idx="6">
                  <c:v>5923</c:v>
                </c:pt>
                <c:pt idx="7">
                  <c:v>11808</c:v>
                </c:pt>
              </c:numCache>
            </c:numRef>
          </c:val>
          <c:extLst>
            <c:ext xmlns:c16="http://schemas.microsoft.com/office/drawing/2014/chart" uri="{C3380CC4-5D6E-409C-BE32-E72D297353CC}">
              <c16:uniqueId val="{00000001-C61E-4AB8-A281-733DA7587A1E}"/>
            </c:ext>
          </c:extLst>
        </c:ser>
        <c:dLbls>
          <c:dLblPos val="inEnd"/>
          <c:showLegendKey val="0"/>
          <c:showVal val="1"/>
          <c:showCatName val="0"/>
          <c:showSerName val="0"/>
          <c:showPercent val="0"/>
          <c:showBubbleSize val="0"/>
        </c:dLbls>
        <c:gapWidth val="80"/>
        <c:overlap val="100"/>
        <c:axId val="-2055351264"/>
        <c:axId val="-2055346448"/>
      </c:barChart>
      <c:catAx>
        <c:axId val="-205535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crossAx val="-2055346448"/>
        <c:crosses val="autoZero"/>
        <c:auto val="1"/>
        <c:lblAlgn val="ctr"/>
        <c:lblOffset val="100"/>
        <c:noMultiLvlLbl val="0"/>
      </c:catAx>
      <c:valAx>
        <c:axId val="-2055346448"/>
        <c:scaling>
          <c:orientation val="minMax"/>
          <c:max val="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r>
                  <a:rPr lang="en-US" sz="1100"/>
                  <a:t>Households</a:t>
                </a:r>
              </a:p>
            </c:rich>
          </c:tx>
          <c:layout>
            <c:manualLayout>
              <c:xMode val="edge"/>
              <c:yMode val="edge"/>
              <c:x val="2.3712139989316115E-2"/>
              <c:y val="0.358638792247752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crossAx val="-205535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w Cen MT" panose="020B06020201040206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99326882264556E-2"/>
          <c:y val="4.3609492447316642E-2"/>
          <c:w val="0.81959706917656194"/>
          <c:h val="0.83255203561431479"/>
        </c:manualLayout>
      </c:layout>
      <c:lineChart>
        <c:grouping val="standard"/>
        <c:varyColors val="0"/>
        <c:ser>
          <c:idx val="0"/>
          <c:order val="0"/>
          <c:tx>
            <c:strRef>
              <c:f>Osceola!$A$5</c:f>
              <c:strCache>
                <c:ptCount val="1"/>
                <c:pt idx="0">
                  <c:v>eviction</c:v>
                </c:pt>
              </c:strCache>
            </c:strRef>
          </c:tx>
          <c:spPr>
            <a:ln w="28575" cap="rnd">
              <a:solidFill>
                <a:srgbClr val="002060"/>
              </a:solidFill>
              <a:round/>
            </a:ln>
            <a:effectLst/>
          </c:spPr>
          <c:marker>
            <c:symbol val="circle"/>
            <c:size val="7"/>
            <c:spPr>
              <a:solidFill>
                <a:srgbClr val="002060"/>
              </a:solidFill>
              <a:ln w="9525">
                <a:solidFill>
                  <a:srgbClr val="002060"/>
                </a:solidFill>
              </a:ln>
              <a:effectLst/>
            </c:spPr>
          </c:marker>
          <c:cat>
            <c:multiLvlStrRef>
              <c:f>Osceola!$B$3:$U$4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c:v>
                  </c:pt>
                  <c:pt idx="4">
                    <c:v>2020</c:v>
                  </c:pt>
                  <c:pt idx="8">
                    <c:v>2021</c:v>
                  </c:pt>
                  <c:pt idx="12">
                    <c:v>2022</c:v>
                  </c:pt>
                  <c:pt idx="16">
                    <c:v>2023</c:v>
                  </c:pt>
                </c:lvl>
              </c:multiLvlStrCache>
            </c:multiLvlStrRef>
          </c:cat>
          <c:val>
            <c:numRef>
              <c:f>Osceola!$B$5:$U$5</c:f>
              <c:numCache>
                <c:formatCode>_(* #,##0_);_(* \(#,##0\);_(* "-"??_);_(@_)</c:formatCode>
                <c:ptCount val="20"/>
                <c:pt idx="0">
                  <c:v>422</c:v>
                </c:pt>
                <c:pt idx="1">
                  <c:v>367</c:v>
                </c:pt>
                <c:pt idx="2">
                  <c:v>481</c:v>
                </c:pt>
                <c:pt idx="3">
                  <c:v>475</c:v>
                </c:pt>
                <c:pt idx="4">
                  <c:v>443</c:v>
                </c:pt>
                <c:pt idx="5">
                  <c:v>85</c:v>
                </c:pt>
                <c:pt idx="6">
                  <c:v>310</c:v>
                </c:pt>
                <c:pt idx="7">
                  <c:v>504</c:v>
                </c:pt>
                <c:pt idx="8">
                  <c:v>414</c:v>
                </c:pt>
                <c:pt idx="9">
                  <c:v>328</c:v>
                </c:pt>
                <c:pt idx="10">
                  <c:v>424</c:v>
                </c:pt>
                <c:pt idx="11">
                  <c:v>475</c:v>
                </c:pt>
                <c:pt idx="12">
                  <c:v>582</c:v>
                </c:pt>
                <c:pt idx="13">
                  <c:v>642</c:v>
                </c:pt>
                <c:pt idx="14">
                  <c:v>706</c:v>
                </c:pt>
                <c:pt idx="15">
                  <c:v>805</c:v>
                </c:pt>
                <c:pt idx="16">
                  <c:v>737</c:v>
                </c:pt>
                <c:pt idx="17">
                  <c:v>659</c:v>
                </c:pt>
                <c:pt idx="18">
                  <c:v>737</c:v>
                </c:pt>
                <c:pt idx="19">
                  <c:v>663</c:v>
                </c:pt>
              </c:numCache>
            </c:numRef>
          </c:val>
          <c:smooth val="1"/>
          <c:extLst>
            <c:ext xmlns:c16="http://schemas.microsoft.com/office/drawing/2014/chart" uri="{C3380CC4-5D6E-409C-BE32-E72D297353CC}">
              <c16:uniqueId val="{00000000-E73F-4B63-8CBF-AC0322DC173E}"/>
            </c:ext>
          </c:extLst>
        </c:ser>
        <c:ser>
          <c:idx val="1"/>
          <c:order val="1"/>
          <c:tx>
            <c:strRef>
              <c:f>Osceola!$A$6</c:f>
              <c:strCache>
                <c:ptCount val="1"/>
                <c:pt idx="0">
                  <c:v>foreclosure</c:v>
                </c:pt>
              </c:strCache>
            </c:strRef>
          </c:tx>
          <c:spPr>
            <a:ln w="28575" cap="rnd">
              <a:solidFill>
                <a:schemeClr val="accent1">
                  <a:lumMod val="60000"/>
                  <a:lumOff val="40000"/>
                </a:schemeClr>
              </a:solidFill>
              <a:round/>
            </a:ln>
            <a:effectLst/>
          </c:spPr>
          <c:marker>
            <c:symbol val="circle"/>
            <c:size val="7"/>
            <c:spPr>
              <a:solidFill>
                <a:schemeClr val="accent1">
                  <a:lumMod val="60000"/>
                  <a:lumOff val="40000"/>
                </a:schemeClr>
              </a:solidFill>
              <a:ln w="9525">
                <a:solidFill>
                  <a:schemeClr val="accent1">
                    <a:lumMod val="60000"/>
                    <a:lumOff val="40000"/>
                  </a:schemeClr>
                </a:solidFill>
              </a:ln>
              <a:effectLst/>
            </c:spPr>
          </c:marker>
          <c:cat>
            <c:multiLvlStrRef>
              <c:f>Osceola!$B$3:$U$4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c:v>
                  </c:pt>
                  <c:pt idx="4">
                    <c:v>2020</c:v>
                  </c:pt>
                  <c:pt idx="8">
                    <c:v>2021</c:v>
                  </c:pt>
                  <c:pt idx="12">
                    <c:v>2022</c:v>
                  </c:pt>
                  <c:pt idx="16">
                    <c:v>2023</c:v>
                  </c:pt>
                </c:lvl>
              </c:multiLvlStrCache>
            </c:multiLvlStrRef>
          </c:cat>
          <c:val>
            <c:numRef>
              <c:f>Osceola!$B$6:$U$6</c:f>
              <c:numCache>
                <c:formatCode>_(* #,##0_);_(* \(#,##0\);_(* "-"??_);_(@_)</c:formatCode>
                <c:ptCount val="20"/>
                <c:pt idx="0">
                  <c:v>248</c:v>
                </c:pt>
                <c:pt idx="1">
                  <c:v>227</c:v>
                </c:pt>
                <c:pt idx="2">
                  <c:v>167</c:v>
                </c:pt>
                <c:pt idx="3">
                  <c:v>191</c:v>
                </c:pt>
                <c:pt idx="4">
                  <c:v>186</c:v>
                </c:pt>
                <c:pt idx="5">
                  <c:v>16</c:v>
                </c:pt>
                <c:pt idx="6">
                  <c:v>63</c:v>
                </c:pt>
                <c:pt idx="7">
                  <c:v>53</c:v>
                </c:pt>
                <c:pt idx="8">
                  <c:v>70</c:v>
                </c:pt>
                <c:pt idx="9">
                  <c:v>52</c:v>
                </c:pt>
                <c:pt idx="10">
                  <c:v>57</c:v>
                </c:pt>
                <c:pt idx="11">
                  <c:v>70</c:v>
                </c:pt>
                <c:pt idx="12">
                  <c:v>180</c:v>
                </c:pt>
                <c:pt idx="13">
                  <c:v>178</c:v>
                </c:pt>
                <c:pt idx="14">
                  <c:v>173</c:v>
                </c:pt>
                <c:pt idx="15">
                  <c:v>107</c:v>
                </c:pt>
                <c:pt idx="16">
                  <c:v>210</c:v>
                </c:pt>
                <c:pt idx="17">
                  <c:v>245</c:v>
                </c:pt>
                <c:pt idx="18">
                  <c:v>209</c:v>
                </c:pt>
                <c:pt idx="19">
                  <c:v>193</c:v>
                </c:pt>
              </c:numCache>
            </c:numRef>
          </c:val>
          <c:smooth val="0"/>
          <c:extLst>
            <c:ext xmlns:c16="http://schemas.microsoft.com/office/drawing/2014/chart" uri="{C3380CC4-5D6E-409C-BE32-E72D297353CC}">
              <c16:uniqueId val="{00000001-E73F-4B63-8CBF-AC0322DC173E}"/>
            </c:ext>
          </c:extLst>
        </c:ser>
        <c:dLbls>
          <c:showLegendKey val="0"/>
          <c:showVal val="0"/>
          <c:showCatName val="0"/>
          <c:showSerName val="0"/>
          <c:showPercent val="0"/>
          <c:showBubbleSize val="0"/>
        </c:dLbls>
        <c:marker val="1"/>
        <c:smooth val="0"/>
        <c:axId val="1527496463"/>
        <c:axId val="1527494063"/>
      </c:lineChart>
      <c:catAx>
        <c:axId val="15274964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w Cen MT" panose="020B0602020104020603" pitchFamily="34" charset="0"/>
                <a:ea typeface="+mn-ea"/>
                <a:cs typeface="+mn-cs"/>
              </a:defRPr>
            </a:pPr>
            <a:endParaRPr lang="en-US"/>
          </a:p>
        </c:txPr>
        <c:crossAx val="1527494063"/>
        <c:crosses val="autoZero"/>
        <c:auto val="1"/>
        <c:lblAlgn val="ctr"/>
        <c:lblOffset val="100"/>
        <c:noMultiLvlLbl val="0"/>
      </c:catAx>
      <c:valAx>
        <c:axId val="152749406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w Cen MT" panose="020B0602020104020603" pitchFamily="34" charset="0"/>
                <a:ea typeface="+mn-ea"/>
                <a:cs typeface="+mn-cs"/>
              </a:defRPr>
            </a:pPr>
            <a:endParaRPr lang="en-US"/>
          </a:p>
        </c:txPr>
        <c:crossAx val="1527496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Tw Cen MT" panose="020B0602020104020603"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C9BD3-A379-422F-8FED-8B6CAEE5E50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84116C9-7CB8-4743-8FBA-68A8BA0D0389}">
      <dgm:prSet phldrT="[Text]" custT="1"/>
      <dgm:spPr/>
      <dgm:t>
        <a:bodyPr/>
        <a:lstStyle/>
        <a:p>
          <a:pPr>
            <a:spcBef>
              <a:spcPts val="0"/>
            </a:spcBef>
            <a:spcAft>
              <a:spcPts val="600"/>
            </a:spcAft>
          </a:pPr>
          <a:r>
            <a:rPr lang="en-US" sz="2000" b="1" dirty="0">
              <a:latin typeface="Tw Cen MT" panose="020B0602020104020603" pitchFamily="34" charset="0"/>
            </a:rPr>
            <a:t>$600-799</a:t>
          </a:r>
        </a:p>
      </dgm:t>
    </dgm:pt>
    <dgm:pt modelId="{56551181-2879-4D1F-BE7F-DAEAD636B83A}" type="parTrans" cxnId="{049AA3C6-CC47-43B7-B0F1-8AE966C7B71D}">
      <dgm:prSet/>
      <dgm:spPr/>
      <dgm:t>
        <a:bodyPr/>
        <a:lstStyle/>
        <a:p>
          <a:pPr>
            <a:spcBef>
              <a:spcPts val="0"/>
            </a:spcBef>
            <a:spcAft>
              <a:spcPts val="600"/>
            </a:spcAft>
          </a:pPr>
          <a:endParaRPr lang="en-US">
            <a:latin typeface="Tw Cen MT" panose="020B0602020104020603" pitchFamily="34" charset="0"/>
          </a:endParaRPr>
        </a:p>
      </dgm:t>
    </dgm:pt>
    <dgm:pt modelId="{E2EFE677-5A73-472D-9604-E8EE162B7721}" type="sibTrans" cxnId="{049AA3C6-CC47-43B7-B0F1-8AE966C7B71D}">
      <dgm:prSet/>
      <dgm:spPr/>
      <dgm:t>
        <a:bodyPr/>
        <a:lstStyle/>
        <a:p>
          <a:pPr>
            <a:spcBef>
              <a:spcPts val="0"/>
            </a:spcBef>
            <a:spcAft>
              <a:spcPts val="600"/>
            </a:spcAft>
          </a:pPr>
          <a:endParaRPr lang="en-US">
            <a:latin typeface="Tw Cen MT" panose="020B0602020104020603" pitchFamily="34" charset="0"/>
          </a:endParaRPr>
        </a:p>
      </dgm:t>
    </dgm:pt>
    <dgm:pt modelId="{930452E1-293A-4804-9AD2-E53B94608D56}">
      <dgm:prSet phldrT="[Text]" custT="1"/>
      <dgm:spPr/>
      <dgm:t>
        <a:bodyPr/>
        <a:lstStyle/>
        <a:p>
          <a:pPr>
            <a:spcBef>
              <a:spcPts val="0"/>
            </a:spcBef>
            <a:spcAft>
              <a:spcPts val="600"/>
            </a:spcAft>
          </a:pPr>
          <a:r>
            <a:rPr lang="en-US" sz="2000" b="1" dirty="0">
              <a:latin typeface="Tw Cen MT" panose="020B0602020104020603" pitchFamily="34" charset="0"/>
            </a:rPr>
            <a:t>$800-999</a:t>
          </a:r>
        </a:p>
      </dgm:t>
    </dgm:pt>
    <dgm:pt modelId="{E210C1DE-4672-44F1-907C-D04B45F94A6B}" type="parTrans" cxnId="{D8B37D46-47F6-4E21-8D2F-31EA09D0AB6C}">
      <dgm:prSet/>
      <dgm:spPr/>
      <dgm:t>
        <a:bodyPr/>
        <a:lstStyle/>
        <a:p>
          <a:pPr>
            <a:spcBef>
              <a:spcPts val="0"/>
            </a:spcBef>
            <a:spcAft>
              <a:spcPts val="600"/>
            </a:spcAft>
          </a:pPr>
          <a:endParaRPr lang="en-US">
            <a:latin typeface="Tw Cen MT" panose="020B0602020104020603" pitchFamily="34" charset="0"/>
          </a:endParaRPr>
        </a:p>
      </dgm:t>
    </dgm:pt>
    <dgm:pt modelId="{D290115E-DB80-4D4E-BA00-6031E90A2C43}" type="sibTrans" cxnId="{D8B37D46-47F6-4E21-8D2F-31EA09D0AB6C}">
      <dgm:prSet/>
      <dgm:spPr/>
      <dgm:t>
        <a:bodyPr/>
        <a:lstStyle/>
        <a:p>
          <a:pPr>
            <a:spcBef>
              <a:spcPts val="0"/>
            </a:spcBef>
            <a:spcAft>
              <a:spcPts val="600"/>
            </a:spcAft>
          </a:pPr>
          <a:endParaRPr lang="en-US">
            <a:latin typeface="Tw Cen MT" panose="020B0602020104020603" pitchFamily="34" charset="0"/>
          </a:endParaRPr>
        </a:p>
      </dgm:t>
    </dgm:pt>
    <dgm:pt modelId="{4F795D33-588E-4F04-A4A9-549DB1C8E26C}">
      <dgm:prSet phldrT="[Text]" custT="1"/>
      <dgm:spPr/>
      <dgm:t>
        <a:bodyPr/>
        <a:lstStyle/>
        <a:p>
          <a:pPr>
            <a:spcBef>
              <a:spcPts val="0"/>
            </a:spcBef>
            <a:spcAft>
              <a:spcPts val="600"/>
            </a:spcAft>
          </a:pPr>
          <a:r>
            <a:rPr lang="en-US" sz="2000" b="1" dirty="0">
              <a:latin typeface="Tw Cen MT" panose="020B0602020104020603" pitchFamily="34" charset="0"/>
            </a:rPr>
            <a:t>$1,000-1,200</a:t>
          </a:r>
        </a:p>
      </dgm:t>
    </dgm:pt>
    <dgm:pt modelId="{CFFAE9E9-E51E-4DE2-82F4-C806E357DD59}" type="parTrans" cxnId="{FAAB645D-EE31-46F0-98EB-56CF33042DF1}">
      <dgm:prSet/>
      <dgm:spPr/>
      <dgm:t>
        <a:bodyPr/>
        <a:lstStyle/>
        <a:p>
          <a:pPr>
            <a:spcBef>
              <a:spcPts val="0"/>
            </a:spcBef>
            <a:spcAft>
              <a:spcPts val="600"/>
            </a:spcAft>
          </a:pPr>
          <a:endParaRPr lang="en-US">
            <a:latin typeface="Tw Cen MT" panose="020B0602020104020603" pitchFamily="34" charset="0"/>
          </a:endParaRPr>
        </a:p>
      </dgm:t>
    </dgm:pt>
    <dgm:pt modelId="{A7405A77-B610-4D58-B9F8-618D507318BE}" type="sibTrans" cxnId="{FAAB645D-EE31-46F0-98EB-56CF33042DF1}">
      <dgm:prSet/>
      <dgm:spPr/>
      <dgm:t>
        <a:bodyPr/>
        <a:lstStyle/>
        <a:p>
          <a:pPr>
            <a:spcBef>
              <a:spcPts val="0"/>
            </a:spcBef>
            <a:spcAft>
              <a:spcPts val="600"/>
            </a:spcAft>
          </a:pPr>
          <a:endParaRPr lang="en-US">
            <a:latin typeface="Tw Cen MT" panose="020B0602020104020603" pitchFamily="34" charset="0"/>
          </a:endParaRPr>
        </a:p>
      </dgm:t>
    </dgm:pt>
    <dgm:pt modelId="{C6EDDA3E-E1C1-43B1-BE1B-03084F584BD4}">
      <dgm:prSet/>
      <dgm:spPr/>
      <dgm:t>
        <a:bodyPr/>
        <a:lstStyle/>
        <a:p>
          <a:pPr>
            <a:spcBef>
              <a:spcPts val="0"/>
            </a:spcBef>
            <a:spcAft>
              <a:spcPts val="600"/>
            </a:spcAft>
          </a:pPr>
          <a:r>
            <a:rPr lang="en-US" b="0" i="0" u="none">
              <a:latin typeface="Tw Cen MT" panose="020B0602020104020603" pitchFamily="34" charset="0"/>
            </a:rPr>
            <a:t>Bus Drivers</a:t>
          </a:r>
          <a:endParaRPr lang="en-US" b="1" dirty="0">
            <a:latin typeface="Tw Cen MT" panose="020B0602020104020603" pitchFamily="34" charset="0"/>
          </a:endParaRPr>
        </a:p>
      </dgm:t>
    </dgm:pt>
    <dgm:pt modelId="{F662D252-A01A-4E35-8A7D-1669BA582145}" type="parTrans" cxnId="{5E4BA327-8890-447A-A1C0-57B1187DBA61}">
      <dgm:prSet/>
      <dgm:spPr/>
      <dgm:t>
        <a:bodyPr/>
        <a:lstStyle/>
        <a:p>
          <a:pPr>
            <a:spcBef>
              <a:spcPts val="0"/>
            </a:spcBef>
            <a:spcAft>
              <a:spcPts val="600"/>
            </a:spcAft>
          </a:pPr>
          <a:endParaRPr lang="en-US">
            <a:latin typeface="Tw Cen MT" panose="020B0602020104020603" pitchFamily="34" charset="0"/>
          </a:endParaRPr>
        </a:p>
      </dgm:t>
    </dgm:pt>
    <dgm:pt modelId="{74EF5025-7093-4770-BF7A-FA7D8F8ADD92}" type="sibTrans" cxnId="{5E4BA327-8890-447A-A1C0-57B1187DBA61}">
      <dgm:prSet/>
      <dgm:spPr/>
      <dgm:t>
        <a:bodyPr/>
        <a:lstStyle/>
        <a:p>
          <a:pPr>
            <a:spcBef>
              <a:spcPts val="0"/>
            </a:spcBef>
            <a:spcAft>
              <a:spcPts val="600"/>
            </a:spcAft>
          </a:pPr>
          <a:endParaRPr lang="en-US">
            <a:latin typeface="Tw Cen MT" panose="020B0602020104020603" pitchFamily="34" charset="0"/>
          </a:endParaRPr>
        </a:p>
      </dgm:t>
    </dgm:pt>
    <dgm:pt modelId="{E346D9E4-7AFF-F44A-827B-D11B4486C98E}">
      <dgm:prSet/>
      <dgm:spPr/>
      <dgm:t>
        <a:bodyPr/>
        <a:lstStyle/>
        <a:p>
          <a:pPr>
            <a:spcBef>
              <a:spcPts val="0"/>
            </a:spcBef>
            <a:spcAft>
              <a:spcPts val="600"/>
            </a:spcAft>
          </a:pPr>
          <a:r>
            <a:rPr lang="en-US" b="0" i="0" u="none">
              <a:latin typeface="Tw Cen MT" panose="020B0602020104020603" pitchFamily="34" charset="0"/>
            </a:rPr>
            <a:t>Construction Laborers</a:t>
          </a:r>
          <a:endParaRPr lang="en-US" dirty="0">
            <a:latin typeface="Tw Cen MT" panose="020B0602020104020603" pitchFamily="34" charset="0"/>
          </a:endParaRPr>
        </a:p>
      </dgm:t>
    </dgm:pt>
    <dgm:pt modelId="{ADF4136B-B7DA-2F48-97F6-DCD318258E48}" type="parTrans" cxnId="{C358D8AC-BD2E-9343-9AB3-23D97201AAFA}">
      <dgm:prSet/>
      <dgm:spPr/>
      <dgm:t>
        <a:bodyPr/>
        <a:lstStyle/>
        <a:p>
          <a:pPr>
            <a:spcBef>
              <a:spcPts val="0"/>
            </a:spcBef>
            <a:spcAft>
              <a:spcPts val="600"/>
            </a:spcAft>
          </a:pPr>
          <a:endParaRPr lang="en-US">
            <a:latin typeface="Tw Cen MT" panose="020B0602020104020603" pitchFamily="34" charset="0"/>
          </a:endParaRPr>
        </a:p>
      </dgm:t>
    </dgm:pt>
    <dgm:pt modelId="{90388B89-FF32-3143-9C0D-00005C69A88D}" type="sibTrans" cxnId="{C358D8AC-BD2E-9343-9AB3-23D97201AAFA}">
      <dgm:prSet/>
      <dgm:spPr/>
      <dgm:t>
        <a:bodyPr/>
        <a:lstStyle/>
        <a:p>
          <a:pPr>
            <a:spcBef>
              <a:spcPts val="0"/>
            </a:spcBef>
            <a:spcAft>
              <a:spcPts val="600"/>
            </a:spcAft>
          </a:pPr>
          <a:endParaRPr lang="en-US">
            <a:latin typeface="Tw Cen MT" panose="020B0602020104020603" pitchFamily="34" charset="0"/>
          </a:endParaRPr>
        </a:p>
      </dgm:t>
    </dgm:pt>
    <dgm:pt modelId="{A46A3656-D58B-4104-AD77-164E8FD6B3BE}">
      <dgm:prSet/>
      <dgm:spPr/>
      <dgm:t>
        <a:bodyPr/>
        <a:lstStyle/>
        <a:p>
          <a:pPr>
            <a:spcBef>
              <a:spcPts val="0"/>
            </a:spcBef>
            <a:spcAft>
              <a:spcPts val="600"/>
            </a:spcAft>
          </a:pPr>
          <a:r>
            <a:rPr lang="en-US" b="0" i="0" u="none">
              <a:latin typeface="Tw Cen MT" panose="020B0602020104020603" pitchFamily="34" charset="0"/>
            </a:rPr>
            <a:t>Bartenders</a:t>
          </a:r>
          <a:endParaRPr lang="en-US" b="1" i="0" dirty="0">
            <a:latin typeface="Tw Cen MT" panose="020B0602020104020603" pitchFamily="34" charset="0"/>
          </a:endParaRPr>
        </a:p>
      </dgm:t>
    </dgm:pt>
    <dgm:pt modelId="{D96F2B39-CAAF-4805-83E2-41DA58483F62}" type="parTrans" cxnId="{6D9A2159-50AD-43A9-8F66-B5975500B1A9}">
      <dgm:prSet/>
      <dgm:spPr/>
      <dgm:t>
        <a:bodyPr/>
        <a:lstStyle/>
        <a:p>
          <a:pPr>
            <a:spcAft>
              <a:spcPts val="600"/>
            </a:spcAft>
          </a:pPr>
          <a:endParaRPr lang="en-US">
            <a:latin typeface="Tw Cen MT" panose="020B0602020104020603" pitchFamily="34" charset="0"/>
          </a:endParaRPr>
        </a:p>
      </dgm:t>
    </dgm:pt>
    <dgm:pt modelId="{35D13E60-C53F-48E1-8A0F-450DAA5363B9}" type="sibTrans" cxnId="{6D9A2159-50AD-43A9-8F66-B5975500B1A9}">
      <dgm:prSet/>
      <dgm:spPr/>
      <dgm:t>
        <a:bodyPr/>
        <a:lstStyle/>
        <a:p>
          <a:pPr>
            <a:spcAft>
              <a:spcPts val="600"/>
            </a:spcAft>
          </a:pPr>
          <a:endParaRPr lang="en-US">
            <a:latin typeface="Tw Cen MT" panose="020B0602020104020603" pitchFamily="34" charset="0"/>
          </a:endParaRPr>
        </a:p>
      </dgm:t>
    </dgm:pt>
    <dgm:pt modelId="{9211B773-99CD-41A0-815F-3349F74767BE}">
      <dgm:prSet/>
      <dgm:spPr/>
      <dgm:t>
        <a:bodyPr/>
        <a:lstStyle/>
        <a:p>
          <a:pPr>
            <a:spcAft>
              <a:spcPts val="600"/>
            </a:spcAft>
          </a:pPr>
          <a:endParaRPr lang="en-US" dirty="0">
            <a:latin typeface="Tw Cen MT" panose="020B0602020104020603" pitchFamily="34" charset="0"/>
          </a:endParaRPr>
        </a:p>
      </dgm:t>
    </dgm:pt>
    <dgm:pt modelId="{4D9CD551-5184-46D8-8382-3CB30F4C8891}" type="parTrans" cxnId="{234C531F-A54A-4D1C-9AA2-6E677E546225}">
      <dgm:prSet/>
      <dgm:spPr/>
      <dgm:t>
        <a:bodyPr/>
        <a:lstStyle/>
        <a:p>
          <a:pPr>
            <a:spcAft>
              <a:spcPts val="600"/>
            </a:spcAft>
          </a:pPr>
          <a:endParaRPr lang="en-US">
            <a:latin typeface="Tw Cen MT" panose="020B0602020104020603" pitchFamily="34" charset="0"/>
          </a:endParaRPr>
        </a:p>
      </dgm:t>
    </dgm:pt>
    <dgm:pt modelId="{B6F272C0-2104-4FEB-903B-986FB1E9D169}" type="sibTrans" cxnId="{234C531F-A54A-4D1C-9AA2-6E677E546225}">
      <dgm:prSet/>
      <dgm:spPr/>
      <dgm:t>
        <a:bodyPr/>
        <a:lstStyle/>
        <a:p>
          <a:pPr>
            <a:spcAft>
              <a:spcPts val="600"/>
            </a:spcAft>
          </a:pPr>
          <a:endParaRPr lang="en-US">
            <a:latin typeface="Tw Cen MT" panose="020B0602020104020603" pitchFamily="34" charset="0"/>
          </a:endParaRPr>
        </a:p>
      </dgm:t>
    </dgm:pt>
    <dgm:pt modelId="{8B1D4CA5-5A06-4C34-B553-5CA4A0EF929A}">
      <dgm:prSet/>
      <dgm:spPr/>
      <dgm:t>
        <a:bodyPr/>
        <a:lstStyle/>
        <a:p>
          <a:pPr>
            <a:spcAft>
              <a:spcPts val="600"/>
            </a:spcAft>
          </a:pPr>
          <a:r>
            <a:rPr lang="en-US" b="0" i="0" u="none">
              <a:latin typeface="Tw Cen MT" panose="020B0602020104020603" pitchFamily="34" charset="0"/>
            </a:rPr>
            <a:t>Correctional Officers</a:t>
          </a:r>
          <a:endParaRPr lang="en-US">
            <a:latin typeface="Tw Cen MT" panose="020B0602020104020603" pitchFamily="34" charset="0"/>
          </a:endParaRPr>
        </a:p>
      </dgm:t>
    </dgm:pt>
    <dgm:pt modelId="{08010A86-98E6-4E13-B6DC-09537C4860AA}" type="parTrans" cxnId="{A893D196-D4A3-4DDC-8ACA-719CC73C7EBD}">
      <dgm:prSet/>
      <dgm:spPr/>
      <dgm:t>
        <a:bodyPr/>
        <a:lstStyle/>
        <a:p>
          <a:pPr>
            <a:spcAft>
              <a:spcPts val="600"/>
            </a:spcAft>
          </a:pPr>
          <a:endParaRPr lang="en-US">
            <a:latin typeface="Tw Cen MT" panose="020B0602020104020603" pitchFamily="34" charset="0"/>
          </a:endParaRPr>
        </a:p>
      </dgm:t>
    </dgm:pt>
    <dgm:pt modelId="{97982467-C44F-45C9-B437-14E8147BF384}" type="sibTrans" cxnId="{A893D196-D4A3-4DDC-8ACA-719CC73C7EBD}">
      <dgm:prSet/>
      <dgm:spPr/>
      <dgm:t>
        <a:bodyPr/>
        <a:lstStyle/>
        <a:p>
          <a:pPr>
            <a:spcAft>
              <a:spcPts val="600"/>
            </a:spcAft>
          </a:pPr>
          <a:endParaRPr lang="en-US">
            <a:latin typeface="Tw Cen MT" panose="020B0602020104020603" pitchFamily="34" charset="0"/>
          </a:endParaRPr>
        </a:p>
      </dgm:t>
    </dgm:pt>
    <dgm:pt modelId="{50877DF8-CA67-405B-9EAE-D3C42CE12281}">
      <dgm:prSet/>
      <dgm:spPr/>
      <dgm:t>
        <a:bodyPr/>
        <a:lstStyle/>
        <a:p>
          <a:pPr>
            <a:spcAft>
              <a:spcPts val="600"/>
            </a:spcAft>
          </a:pPr>
          <a:r>
            <a:rPr lang="en-US" b="0" i="0" u="none">
              <a:latin typeface="Tw Cen MT" panose="020B0602020104020603" pitchFamily="34" charset="0"/>
            </a:rPr>
            <a:t>Dental Assistants</a:t>
          </a:r>
          <a:endParaRPr lang="en-US">
            <a:latin typeface="Tw Cen MT" panose="020B0602020104020603" pitchFamily="34" charset="0"/>
          </a:endParaRPr>
        </a:p>
      </dgm:t>
    </dgm:pt>
    <dgm:pt modelId="{380D2EFF-A105-4AA2-BAB8-F552F15C962C}" type="parTrans" cxnId="{4B0BC8E3-1DBE-4E1E-8095-E3CEA21B49EB}">
      <dgm:prSet/>
      <dgm:spPr/>
      <dgm:t>
        <a:bodyPr/>
        <a:lstStyle/>
        <a:p>
          <a:pPr>
            <a:spcAft>
              <a:spcPts val="600"/>
            </a:spcAft>
          </a:pPr>
          <a:endParaRPr lang="en-US">
            <a:latin typeface="Tw Cen MT" panose="020B0602020104020603" pitchFamily="34" charset="0"/>
          </a:endParaRPr>
        </a:p>
      </dgm:t>
    </dgm:pt>
    <dgm:pt modelId="{1C66188C-5F55-4E41-8FC1-0F8A13D77360}" type="sibTrans" cxnId="{4B0BC8E3-1DBE-4E1E-8095-E3CEA21B49EB}">
      <dgm:prSet/>
      <dgm:spPr/>
      <dgm:t>
        <a:bodyPr/>
        <a:lstStyle/>
        <a:p>
          <a:pPr>
            <a:spcAft>
              <a:spcPts val="600"/>
            </a:spcAft>
          </a:pPr>
          <a:endParaRPr lang="en-US">
            <a:latin typeface="Tw Cen MT" panose="020B0602020104020603" pitchFamily="34" charset="0"/>
          </a:endParaRPr>
        </a:p>
      </dgm:t>
    </dgm:pt>
    <dgm:pt modelId="{AE3A9795-297D-4956-8F24-A0BB661053C4}">
      <dgm:prSet/>
      <dgm:spPr/>
      <dgm:t>
        <a:bodyPr/>
        <a:lstStyle/>
        <a:p>
          <a:pPr>
            <a:spcAft>
              <a:spcPts val="600"/>
            </a:spcAft>
          </a:pPr>
          <a:r>
            <a:rPr lang="en-US" b="0" i="0" u="none">
              <a:latin typeface="Tw Cen MT" panose="020B0602020104020603" pitchFamily="34" charset="0"/>
            </a:rPr>
            <a:t>Light Truck Drivers</a:t>
          </a:r>
          <a:endParaRPr lang="en-US">
            <a:latin typeface="Tw Cen MT" panose="020B0602020104020603" pitchFamily="34" charset="0"/>
          </a:endParaRPr>
        </a:p>
      </dgm:t>
    </dgm:pt>
    <dgm:pt modelId="{591A684D-9EAC-4848-AD3F-EAFB278CD545}" type="parTrans" cxnId="{04ED92BC-35A9-44E2-BEF9-E0FFB122AF9F}">
      <dgm:prSet/>
      <dgm:spPr/>
      <dgm:t>
        <a:bodyPr/>
        <a:lstStyle/>
        <a:p>
          <a:pPr>
            <a:spcAft>
              <a:spcPts val="600"/>
            </a:spcAft>
          </a:pPr>
          <a:endParaRPr lang="en-US">
            <a:latin typeface="Tw Cen MT" panose="020B0602020104020603" pitchFamily="34" charset="0"/>
          </a:endParaRPr>
        </a:p>
      </dgm:t>
    </dgm:pt>
    <dgm:pt modelId="{EE71AF86-2A45-4BF7-B3E4-06B37870C05B}" type="sibTrans" cxnId="{04ED92BC-35A9-44E2-BEF9-E0FFB122AF9F}">
      <dgm:prSet/>
      <dgm:spPr/>
      <dgm:t>
        <a:bodyPr/>
        <a:lstStyle/>
        <a:p>
          <a:pPr>
            <a:spcAft>
              <a:spcPts val="600"/>
            </a:spcAft>
          </a:pPr>
          <a:endParaRPr lang="en-US">
            <a:latin typeface="Tw Cen MT" panose="020B0602020104020603" pitchFamily="34" charset="0"/>
          </a:endParaRPr>
        </a:p>
      </dgm:t>
    </dgm:pt>
    <dgm:pt modelId="{9DA84057-AC96-430D-9BA1-E29322F4C314}">
      <dgm:prSet/>
      <dgm:spPr/>
      <dgm:t>
        <a:bodyPr/>
        <a:lstStyle/>
        <a:p>
          <a:pPr>
            <a:spcAft>
              <a:spcPts val="600"/>
            </a:spcAft>
          </a:pPr>
          <a:r>
            <a:rPr lang="en-US" b="1" i="0" u="none" dirty="0">
              <a:latin typeface="Tw Cen MT" panose="020B0602020104020603" pitchFamily="34" charset="0"/>
            </a:rPr>
            <a:t>Median, All Occupations</a:t>
          </a:r>
          <a:endParaRPr lang="en-US" b="1" dirty="0">
            <a:latin typeface="Tw Cen MT" panose="020B0602020104020603" pitchFamily="34" charset="0"/>
          </a:endParaRPr>
        </a:p>
      </dgm:t>
    </dgm:pt>
    <dgm:pt modelId="{631BBDCC-E1F0-44ED-942F-129C7DC76514}" type="parTrans" cxnId="{52B2BC64-0DA0-4454-A5BA-C9EB5B7AF52A}">
      <dgm:prSet/>
      <dgm:spPr/>
      <dgm:t>
        <a:bodyPr/>
        <a:lstStyle/>
        <a:p>
          <a:pPr>
            <a:spcAft>
              <a:spcPts val="600"/>
            </a:spcAft>
          </a:pPr>
          <a:endParaRPr lang="en-US">
            <a:latin typeface="Tw Cen MT" panose="020B0602020104020603" pitchFamily="34" charset="0"/>
          </a:endParaRPr>
        </a:p>
      </dgm:t>
    </dgm:pt>
    <dgm:pt modelId="{37E229A6-83FC-4F5E-BBB4-C536880357C8}" type="sibTrans" cxnId="{52B2BC64-0DA0-4454-A5BA-C9EB5B7AF52A}">
      <dgm:prSet/>
      <dgm:spPr/>
      <dgm:t>
        <a:bodyPr/>
        <a:lstStyle/>
        <a:p>
          <a:pPr>
            <a:spcAft>
              <a:spcPts val="600"/>
            </a:spcAft>
          </a:pPr>
          <a:endParaRPr lang="en-US">
            <a:latin typeface="Tw Cen MT" panose="020B0602020104020603" pitchFamily="34" charset="0"/>
          </a:endParaRPr>
        </a:p>
      </dgm:t>
    </dgm:pt>
    <dgm:pt modelId="{B51C4B53-C46D-4D69-89C0-B4DF67213A1B}">
      <dgm:prSet/>
      <dgm:spPr/>
      <dgm:t>
        <a:bodyPr/>
        <a:lstStyle/>
        <a:p>
          <a:pPr>
            <a:spcAft>
              <a:spcPts val="600"/>
            </a:spcAft>
          </a:pPr>
          <a:r>
            <a:rPr lang="en-US" b="0" i="0" u="none" dirty="0">
              <a:latin typeface="Tw Cen MT" panose="020B0602020104020603" pitchFamily="34" charset="0"/>
            </a:rPr>
            <a:t>Mental Health and Substance Abuse Social Workers</a:t>
          </a:r>
          <a:endParaRPr lang="en-US" dirty="0">
            <a:latin typeface="Tw Cen MT" panose="020B0602020104020603" pitchFamily="34" charset="0"/>
          </a:endParaRPr>
        </a:p>
      </dgm:t>
    </dgm:pt>
    <dgm:pt modelId="{63EE915F-1782-4268-9DBD-AFC1192ABDCB}" type="parTrans" cxnId="{1BFA0860-B3E5-4740-9A6D-DC45CE18C177}">
      <dgm:prSet/>
      <dgm:spPr/>
      <dgm:t>
        <a:bodyPr/>
        <a:lstStyle/>
        <a:p>
          <a:pPr>
            <a:spcAft>
              <a:spcPts val="600"/>
            </a:spcAft>
          </a:pPr>
          <a:endParaRPr lang="en-US">
            <a:latin typeface="Tw Cen MT" panose="020B0602020104020603" pitchFamily="34" charset="0"/>
          </a:endParaRPr>
        </a:p>
      </dgm:t>
    </dgm:pt>
    <dgm:pt modelId="{E46ECECB-0677-4334-B968-8B018BA58672}" type="sibTrans" cxnId="{1BFA0860-B3E5-4740-9A6D-DC45CE18C177}">
      <dgm:prSet/>
      <dgm:spPr/>
      <dgm:t>
        <a:bodyPr/>
        <a:lstStyle/>
        <a:p>
          <a:pPr>
            <a:spcAft>
              <a:spcPts val="600"/>
            </a:spcAft>
          </a:pPr>
          <a:endParaRPr lang="en-US">
            <a:latin typeface="Tw Cen MT" panose="020B0602020104020603" pitchFamily="34" charset="0"/>
          </a:endParaRPr>
        </a:p>
      </dgm:t>
    </dgm:pt>
    <dgm:pt modelId="{97A0A0F8-19D3-45BA-8791-6565A454DDF2}">
      <dgm:prSet/>
      <dgm:spPr/>
      <dgm:t>
        <a:bodyPr/>
        <a:lstStyle/>
        <a:p>
          <a:pPr>
            <a:spcAft>
              <a:spcPts val="600"/>
            </a:spcAft>
          </a:pPr>
          <a:r>
            <a:rPr lang="en-US" b="0" i="0" u="none">
              <a:latin typeface="Tw Cen MT" panose="020B0602020104020603" pitchFamily="34" charset="0"/>
            </a:rPr>
            <a:t>Painters</a:t>
          </a:r>
          <a:endParaRPr lang="en-US">
            <a:latin typeface="Tw Cen MT" panose="020B0602020104020603" pitchFamily="34" charset="0"/>
          </a:endParaRPr>
        </a:p>
      </dgm:t>
    </dgm:pt>
    <dgm:pt modelId="{538554A8-19C1-4F55-BE9D-38E0456C67CE}" type="parTrans" cxnId="{FB0FFAD2-16AB-4BB8-B595-1573B4E4ED0E}">
      <dgm:prSet/>
      <dgm:spPr/>
      <dgm:t>
        <a:bodyPr/>
        <a:lstStyle/>
        <a:p>
          <a:pPr>
            <a:spcAft>
              <a:spcPts val="600"/>
            </a:spcAft>
          </a:pPr>
          <a:endParaRPr lang="en-US">
            <a:latin typeface="Tw Cen MT" panose="020B0602020104020603" pitchFamily="34" charset="0"/>
          </a:endParaRPr>
        </a:p>
      </dgm:t>
    </dgm:pt>
    <dgm:pt modelId="{34FBA7CA-43CC-4CB0-8589-2973B5667A2D}" type="sibTrans" cxnId="{FB0FFAD2-16AB-4BB8-B595-1573B4E4ED0E}">
      <dgm:prSet/>
      <dgm:spPr/>
      <dgm:t>
        <a:bodyPr/>
        <a:lstStyle/>
        <a:p>
          <a:pPr>
            <a:spcAft>
              <a:spcPts val="600"/>
            </a:spcAft>
          </a:pPr>
          <a:endParaRPr lang="en-US">
            <a:latin typeface="Tw Cen MT" panose="020B0602020104020603" pitchFamily="34" charset="0"/>
          </a:endParaRPr>
        </a:p>
      </dgm:t>
    </dgm:pt>
    <dgm:pt modelId="{8797FB70-1B93-4734-8648-EB9F7C914335}">
      <dgm:prSet/>
      <dgm:spPr/>
      <dgm:t>
        <a:bodyPr/>
        <a:lstStyle/>
        <a:p>
          <a:pPr>
            <a:spcAft>
              <a:spcPts val="600"/>
            </a:spcAft>
          </a:pPr>
          <a:r>
            <a:rPr lang="en-US" b="0" i="0" u="none">
              <a:latin typeface="Tw Cen MT" panose="020B0602020104020603" pitchFamily="34" charset="0"/>
            </a:rPr>
            <a:t>Roofers</a:t>
          </a:r>
          <a:endParaRPr lang="en-US">
            <a:latin typeface="Tw Cen MT" panose="020B0602020104020603" pitchFamily="34" charset="0"/>
          </a:endParaRPr>
        </a:p>
      </dgm:t>
    </dgm:pt>
    <dgm:pt modelId="{20437D96-FF06-417C-9F53-96EB5ACB9FD6}" type="parTrans" cxnId="{F0FF286E-0F44-470A-A14C-0338C3B2B244}">
      <dgm:prSet/>
      <dgm:spPr/>
      <dgm:t>
        <a:bodyPr/>
        <a:lstStyle/>
        <a:p>
          <a:pPr>
            <a:spcAft>
              <a:spcPts val="600"/>
            </a:spcAft>
          </a:pPr>
          <a:endParaRPr lang="en-US">
            <a:latin typeface="Tw Cen MT" panose="020B0602020104020603" pitchFamily="34" charset="0"/>
          </a:endParaRPr>
        </a:p>
      </dgm:t>
    </dgm:pt>
    <dgm:pt modelId="{3699A173-4281-4923-99B3-2E84D6EB0AD8}" type="sibTrans" cxnId="{F0FF286E-0F44-470A-A14C-0338C3B2B244}">
      <dgm:prSet/>
      <dgm:spPr/>
      <dgm:t>
        <a:bodyPr/>
        <a:lstStyle/>
        <a:p>
          <a:pPr>
            <a:spcAft>
              <a:spcPts val="600"/>
            </a:spcAft>
          </a:pPr>
          <a:endParaRPr lang="en-US">
            <a:latin typeface="Tw Cen MT" panose="020B0602020104020603" pitchFamily="34" charset="0"/>
          </a:endParaRPr>
        </a:p>
      </dgm:t>
    </dgm:pt>
    <dgm:pt modelId="{371AAEF8-512F-4FE5-96E2-E57784CC4165}">
      <dgm:prSet/>
      <dgm:spPr/>
      <dgm:t>
        <a:bodyPr/>
        <a:lstStyle/>
        <a:p>
          <a:pPr>
            <a:spcAft>
              <a:spcPts val="600"/>
            </a:spcAft>
          </a:pPr>
          <a:r>
            <a:rPr lang="en-US" b="0" i="0" u="none">
              <a:latin typeface="Tw Cen MT" panose="020B0602020104020603" pitchFamily="34" charset="0"/>
            </a:rPr>
            <a:t>Cashiers</a:t>
          </a:r>
          <a:endParaRPr lang="en-US">
            <a:latin typeface="Tw Cen MT" panose="020B0602020104020603" pitchFamily="34" charset="0"/>
          </a:endParaRPr>
        </a:p>
      </dgm:t>
    </dgm:pt>
    <dgm:pt modelId="{DC0230DF-A42E-4897-B1CB-E5446D4FC2BF}" type="parTrans" cxnId="{CBDC8F95-80E2-4FB2-9AA6-1A251CEBA3F3}">
      <dgm:prSet/>
      <dgm:spPr/>
      <dgm:t>
        <a:bodyPr/>
        <a:lstStyle/>
        <a:p>
          <a:pPr>
            <a:spcAft>
              <a:spcPts val="600"/>
            </a:spcAft>
          </a:pPr>
          <a:endParaRPr lang="en-US">
            <a:latin typeface="Tw Cen MT" panose="020B0602020104020603" pitchFamily="34" charset="0"/>
          </a:endParaRPr>
        </a:p>
      </dgm:t>
    </dgm:pt>
    <dgm:pt modelId="{61AD2E8E-303E-4DDF-8173-CFD0DE03AA58}" type="sibTrans" cxnId="{CBDC8F95-80E2-4FB2-9AA6-1A251CEBA3F3}">
      <dgm:prSet/>
      <dgm:spPr/>
      <dgm:t>
        <a:bodyPr/>
        <a:lstStyle/>
        <a:p>
          <a:pPr>
            <a:spcAft>
              <a:spcPts val="600"/>
            </a:spcAft>
          </a:pPr>
          <a:endParaRPr lang="en-US">
            <a:latin typeface="Tw Cen MT" panose="020B0602020104020603" pitchFamily="34" charset="0"/>
          </a:endParaRPr>
        </a:p>
      </dgm:t>
    </dgm:pt>
    <dgm:pt modelId="{65EDE04B-DB38-4C3D-B920-2150E7608E6C}">
      <dgm:prSet/>
      <dgm:spPr/>
      <dgm:t>
        <a:bodyPr/>
        <a:lstStyle/>
        <a:p>
          <a:pPr>
            <a:spcAft>
              <a:spcPts val="600"/>
            </a:spcAft>
          </a:pPr>
          <a:r>
            <a:rPr lang="en-US" b="0" i="0" u="none">
              <a:latin typeface="Tw Cen MT" panose="020B0602020104020603" pitchFamily="34" charset="0"/>
            </a:rPr>
            <a:t>Childcare Workers</a:t>
          </a:r>
          <a:endParaRPr lang="en-US">
            <a:latin typeface="Tw Cen MT" panose="020B0602020104020603" pitchFamily="34" charset="0"/>
          </a:endParaRPr>
        </a:p>
      </dgm:t>
    </dgm:pt>
    <dgm:pt modelId="{FA66227E-C60A-4306-BDB5-5F5BFE1FBDC9}" type="parTrans" cxnId="{48CF5918-0044-4330-99E4-640F7D2EA5D4}">
      <dgm:prSet/>
      <dgm:spPr/>
      <dgm:t>
        <a:bodyPr/>
        <a:lstStyle/>
        <a:p>
          <a:pPr>
            <a:spcAft>
              <a:spcPts val="600"/>
            </a:spcAft>
          </a:pPr>
          <a:endParaRPr lang="en-US">
            <a:latin typeface="Tw Cen MT" panose="020B0602020104020603" pitchFamily="34" charset="0"/>
          </a:endParaRPr>
        </a:p>
      </dgm:t>
    </dgm:pt>
    <dgm:pt modelId="{541ED062-8CC9-4A14-8911-044BE30EFD51}" type="sibTrans" cxnId="{48CF5918-0044-4330-99E4-640F7D2EA5D4}">
      <dgm:prSet/>
      <dgm:spPr/>
      <dgm:t>
        <a:bodyPr/>
        <a:lstStyle/>
        <a:p>
          <a:pPr>
            <a:spcAft>
              <a:spcPts val="600"/>
            </a:spcAft>
          </a:pPr>
          <a:endParaRPr lang="en-US">
            <a:latin typeface="Tw Cen MT" panose="020B0602020104020603" pitchFamily="34" charset="0"/>
          </a:endParaRPr>
        </a:p>
      </dgm:t>
    </dgm:pt>
    <dgm:pt modelId="{211292D2-434B-41CF-9CC7-AF0B7A5F3667}">
      <dgm:prSet/>
      <dgm:spPr/>
      <dgm:t>
        <a:bodyPr/>
        <a:lstStyle/>
        <a:p>
          <a:pPr>
            <a:spcAft>
              <a:spcPts val="600"/>
            </a:spcAft>
          </a:pPr>
          <a:r>
            <a:rPr lang="en-US" b="0" i="0" u="none">
              <a:latin typeface="Tw Cen MT" panose="020B0602020104020603" pitchFamily="34" charset="0"/>
            </a:rPr>
            <a:t>Dishwashers</a:t>
          </a:r>
          <a:endParaRPr lang="en-US">
            <a:latin typeface="Tw Cen MT" panose="020B0602020104020603" pitchFamily="34" charset="0"/>
          </a:endParaRPr>
        </a:p>
      </dgm:t>
    </dgm:pt>
    <dgm:pt modelId="{FD574055-7139-4F3C-8A92-A5517338C6BE}" type="parTrans" cxnId="{499394E6-081C-4E24-AB4B-F4676D2E7784}">
      <dgm:prSet/>
      <dgm:spPr/>
      <dgm:t>
        <a:bodyPr/>
        <a:lstStyle/>
        <a:p>
          <a:pPr>
            <a:spcAft>
              <a:spcPts val="600"/>
            </a:spcAft>
          </a:pPr>
          <a:endParaRPr lang="en-US">
            <a:latin typeface="Tw Cen MT" panose="020B0602020104020603" pitchFamily="34" charset="0"/>
          </a:endParaRPr>
        </a:p>
      </dgm:t>
    </dgm:pt>
    <dgm:pt modelId="{D0D6C112-82CF-4CFC-B144-0E039F21E3F7}" type="sibTrans" cxnId="{499394E6-081C-4E24-AB4B-F4676D2E7784}">
      <dgm:prSet/>
      <dgm:spPr/>
      <dgm:t>
        <a:bodyPr/>
        <a:lstStyle/>
        <a:p>
          <a:pPr>
            <a:spcAft>
              <a:spcPts val="600"/>
            </a:spcAft>
          </a:pPr>
          <a:endParaRPr lang="en-US">
            <a:latin typeface="Tw Cen MT" panose="020B0602020104020603" pitchFamily="34" charset="0"/>
          </a:endParaRPr>
        </a:p>
      </dgm:t>
    </dgm:pt>
    <dgm:pt modelId="{88C0187E-7E19-4169-98A9-2615B797B561}">
      <dgm:prSet/>
      <dgm:spPr/>
      <dgm:t>
        <a:bodyPr/>
        <a:lstStyle/>
        <a:p>
          <a:pPr>
            <a:spcAft>
              <a:spcPts val="600"/>
            </a:spcAft>
          </a:pPr>
          <a:r>
            <a:rPr lang="en-US" b="0" i="0" u="none">
              <a:latin typeface="Tw Cen MT" panose="020B0602020104020603" pitchFamily="34" charset="0"/>
            </a:rPr>
            <a:t>Farmworkers</a:t>
          </a:r>
          <a:endParaRPr lang="en-US">
            <a:latin typeface="Tw Cen MT" panose="020B0602020104020603" pitchFamily="34" charset="0"/>
          </a:endParaRPr>
        </a:p>
      </dgm:t>
    </dgm:pt>
    <dgm:pt modelId="{9A21BC0F-BB89-4DC0-B2D2-21CE4D9367C1}" type="parTrans" cxnId="{C9E5245D-E285-468F-93F9-4E6F8F2371FB}">
      <dgm:prSet/>
      <dgm:spPr/>
      <dgm:t>
        <a:bodyPr/>
        <a:lstStyle/>
        <a:p>
          <a:pPr>
            <a:spcAft>
              <a:spcPts val="600"/>
            </a:spcAft>
          </a:pPr>
          <a:endParaRPr lang="en-US">
            <a:latin typeface="Tw Cen MT" panose="020B0602020104020603" pitchFamily="34" charset="0"/>
          </a:endParaRPr>
        </a:p>
      </dgm:t>
    </dgm:pt>
    <dgm:pt modelId="{E412002C-DA6E-4E36-BC68-C75F6E48F0A5}" type="sibTrans" cxnId="{C9E5245D-E285-468F-93F9-4E6F8F2371FB}">
      <dgm:prSet/>
      <dgm:spPr/>
      <dgm:t>
        <a:bodyPr/>
        <a:lstStyle/>
        <a:p>
          <a:pPr>
            <a:spcAft>
              <a:spcPts val="600"/>
            </a:spcAft>
          </a:pPr>
          <a:endParaRPr lang="en-US">
            <a:latin typeface="Tw Cen MT" panose="020B0602020104020603" pitchFamily="34" charset="0"/>
          </a:endParaRPr>
        </a:p>
      </dgm:t>
    </dgm:pt>
    <dgm:pt modelId="{B8F824C3-BBD0-4D53-81AD-39BB3DB05BBC}">
      <dgm:prSet/>
      <dgm:spPr/>
      <dgm:t>
        <a:bodyPr/>
        <a:lstStyle/>
        <a:p>
          <a:pPr>
            <a:spcAft>
              <a:spcPts val="600"/>
            </a:spcAft>
          </a:pPr>
          <a:r>
            <a:rPr lang="en-US" b="0" i="0" u="none">
              <a:latin typeface="Tw Cen MT" panose="020B0602020104020603" pitchFamily="34" charset="0"/>
            </a:rPr>
            <a:t>Fast Food and Counter Workers</a:t>
          </a:r>
          <a:endParaRPr lang="en-US">
            <a:latin typeface="Tw Cen MT" panose="020B0602020104020603" pitchFamily="34" charset="0"/>
          </a:endParaRPr>
        </a:p>
      </dgm:t>
    </dgm:pt>
    <dgm:pt modelId="{E9565284-45BD-45BA-83AF-A628C8653065}" type="parTrans" cxnId="{D03C1994-F91E-44EF-9FDC-53976172B5CE}">
      <dgm:prSet/>
      <dgm:spPr/>
      <dgm:t>
        <a:bodyPr/>
        <a:lstStyle/>
        <a:p>
          <a:pPr>
            <a:spcAft>
              <a:spcPts val="600"/>
            </a:spcAft>
          </a:pPr>
          <a:endParaRPr lang="en-US">
            <a:latin typeface="Tw Cen MT" panose="020B0602020104020603" pitchFamily="34" charset="0"/>
          </a:endParaRPr>
        </a:p>
      </dgm:t>
    </dgm:pt>
    <dgm:pt modelId="{B08D1615-EF73-4F70-BADF-7F45B860A178}" type="sibTrans" cxnId="{D03C1994-F91E-44EF-9FDC-53976172B5CE}">
      <dgm:prSet/>
      <dgm:spPr/>
      <dgm:t>
        <a:bodyPr/>
        <a:lstStyle/>
        <a:p>
          <a:pPr>
            <a:spcAft>
              <a:spcPts val="600"/>
            </a:spcAft>
          </a:pPr>
          <a:endParaRPr lang="en-US">
            <a:latin typeface="Tw Cen MT" panose="020B0602020104020603" pitchFamily="34" charset="0"/>
          </a:endParaRPr>
        </a:p>
      </dgm:t>
    </dgm:pt>
    <dgm:pt modelId="{106044BC-EB42-4243-A052-E4315AC484D1}">
      <dgm:prSet/>
      <dgm:spPr/>
      <dgm:t>
        <a:bodyPr/>
        <a:lstStyle/>
        <a:p>
          <a:pPr>
            <a:spcAft>
              <a:spcPts val="600"/>
            </a:spcAft>
          </a:pPr>
          <a:r>
            <a:rPr lang="en-US" b="0" i="0" u="none">
              <a:latin typeface="Tw Cen MT" panose="020B0602020104020603" pitchFamily="34" charset="0"/>
            </a:rPr>
            <a:t>Food Preparation Workers</a:t>
          </a:r>
          <a:endParaRPr lang="en-US">
            <a:latin typeface="Tw Cen MT" panose="020B0602020104020603" pitchFamily="34" charset="0"/>
          </a:endParaRPr>
        </a:p>
      </dgm:t>
    </dgm:pt>
    <dgm:pt modelId="{4534F2FB-F94F-47B2-82B7-AB9FF6E8E9ED}" type="parTrans" cxnId="{4D242ABB-149D-4739-9F82-59878A3812AB}">
      <dgm:prSet/>
      <dgm:spPr/>
      <dgm:t>
        <a:bodyPr/>
        <a:lstStyle/>
        <a:p>
          <a:pPr>
            <a:spcAft>
              <a:spcPts val="600"/>
            </a:spcAft>
          </a:pPr>
          <a:endParaRPr lang="en-US">
            <a:latin typeface="Tw Cen MT" panose="020B0602020104020603" pitchFamily="34" charset="0"/>
          </a:endParaRPr>
        </a:p>
      </dgm:t>
    </dgm:pt>
    <dgm:pt modelId="{C456CF4E-994F-44A9-990D-F6F494AE972E}" type="sibTrans" cxnId="{4D242ABB-149D-4739-9F82-59878A3812AB}">
      <dgm:prSet/>
      <dgm:spPr/>
      <dgm:t>
        <a:bodyPr/>
        <a:lstStyle/>
        <a:p>
          <a:pPr>
            <a:spcAft>
              <a:spcPts val="600"/>
            </a:spcAft>
          </a:pPr>
          <a:endParaRPr lang="en-US">
            <a:latin typeface="Tw Cen MT" panose="020B0602020104020603" pitchFamily="34" charset="0"/>
          </a:endParaRPr>
        </a:p>
      </dgm:t>
    </dgm:pt>
    <dgm:pt modelId="{A2A86366-14A4-4D66-B16E-29D3CC6CE87B}">
      <dgm:prSet/>
      <dgm:spPr/>
      <dgm:t>
        <a:bodyPr/>
        <a:lstStyle/>
        <a:p>
          <a:pPr>
            <a:spcAft>
              <a:spcPts val="600"/>
            </a:spcAft>
          </a:pPr>
          <a:r>
            <a:rPr lang="en-US" b="0" i="0" u="none">
              <a:latin typeface="Tw Cen MT" panose="020B0602020104020603" pitchFamily="34" charset="0"/>
            </a:rPr>
            <a:t>Hairdressers</a:t>
          </a:r>
          <a:endParaRPr lang="en-US">
            <a:latin typeface="Tw Cen MT" panose="020B0602020104020603" pitchFamily="34" charset="0"/>
          </a:endParaRPr>
        </a:p>
      </dgm:t>
    </dgm:pt>
    <dgm:pt modelId="{07C2EB3D-4B97-408A-AEE9-931A82B30A1A}" type="parTrans" cxnId="{2B64DB04-7DA8-414F-B021-EE4953DEE42D}">
      <dgm:prSet/>
      <dgm:spPr/>
      <dgm:t>
        <a:bodyPr/>
        <a:lstStyle/>
        <a:p>
          <a:pPr>
            <a:spcAft>
              <a:spcPts val="600"/>
            </a:spcAft>
          </a:pPr>
          <a:endParaRPr lang="en-US">
            <a:latin typeface="Tw Cen MT" panose="020B0602020104020603" pitchFamily="34" charset="0"/>
          </a:endParaRPr>
        </a:p>
      </dgm:t>
    </dgm:pt>
    <dgm:pt modelId="{7370D063-F8F2-4DC4-AB0E-5C64B8D399C1}" type="sibTrans" cxnId="{2B64DB04-7DA8-414F-B021-EE4953DEE42D}">
      <dgm:prSet/>
      <dgm:spPr/>
      <dgm:t>
        <a:bodyPr/>
        <a:lstStyle/>
        <a:p>
          <a:pPr>
            <a:spcAft>
              <a:spcPts val="600"/>
            </a:spcAft>
          </a:pPr>
          <a:endParaRPr lang="en-US">
            <a:latin typeface="Tw Cen MT" panose="020B0602020104020603" pitchFamily="34" charset="0"/>
          </a:endParaRPr>
        </a:p>
      </dgm:t>
    </dgm:pt>
    <dgm:pt modelId="{32B2BED4-44FE-482A-961C-2B41D3A7600C}">
      <dgm:prSet/>
      <dgm:spPr/>
      <dgm:t>
        <a:bodyPr/>
        <a:lstStyle/>
        <a:p>
          <a:pPr>
            <a:spcAft>
              <a:spcPts val="600"/>
            </a:spcAft>
          </a:pPr>
          <a:r>
            <a:rPr lang="en-US" b="0" i="0" u="none">
              <a:latin typeface="Tw Cen MT" panose="020B0602020104020603" pitchFamily="34" charset="0"/>
            </a:rPr>
            <a:t>Home Health and Personal Care Aides</a:t>
          </a:r>
          <a:endParaRPr lang="en-US">
            <a:latin typeface="Tw Cen MT" panose="020B0602020104020603" pitchFamily="34" charset="0"/>
          </a:endParaRPr>
        </a:p>
      </dgm:t>
    </dgm:pt>
    <dgm:pt modelId="{3997C317-9FD0-4C46-9F54-ECD1300A7FCE}" type="parTrans" cxnId="{CD0E32B0-F9D4-4E5E-B50B-D7F75D88F083}">
      <dgm:prSet/>
      <dgm:spPr/>
      <dgm:t>
        <a:bodyPr/>
        <a:lstStyle/>
        <a:p>
          <a:pPr>
            <a:spcAft>
              <a:spcPts val="600"/>
            </a:spcAft>
          </a:pPr>
          <a:endParaRPr lang="en-US">
            <a:latin typeface="Tw Cen MT" panose="020B0602020104020603" pitchFamily="34" charset="0"/>
          </a:endParaRPr>
        </a:p>
      </dgm:t>
    </dgm:pt>
    <dgm:pt modelId="{A0B88670-513A-484F-B2D4-4A2044B0A58D}" type="sibTrans" cxnId="{CD0E32B0-F9D4-4E5E-B50B-D7F75D88F083}">
      <dgm:prSet/>
      <dgm:spPr/>
      <dgm:t>
        <a:bodyPr/>
        <a:lstStyle/>
        <a:p>
          <a:pPr>
            <a:spcAft>
              <a:spcPts val="600"/>
            </a:spcAft>
          </a:pPr>
          <a:endParaRPr lang="en-US">
            <a:latin typeface="Tw Cen MT" panose="020B0602020104020603" pitchFamily="34" charset="0"/>
          </a:endParaRPr>
        </a:p>
      </dgm:t>
    </dgm:pt>
    <dgm:pt modelId="{1BCFD93A-4627-4306-9642-CA202804FED5}">
      <dgm:prSet/>
      <dgm:spPr/>
      <dgm:t>
        <a:bodyPr/>
        <a:lstStyle/>
        <a:p>
          <a:pPr>
            <a:spcAft>
              <a:spcPts val="600"/>
            </a:spcAft>
          </a:pPr>
          <a:r>
            <a:rPr lang="en-US" b="0" i="0" u="none">
              <a:latin typeface="Tw Cen MT" panose="020B0602020104020603" pitchFamily="34" charset="0"/>
            </a:rPr>
            <a:t>Janitors and Cleaners</a:t>
          </a:r>
          <a:endParaRPr lang="en-US">
            <a:latin typeface="Tw Cen MT" panose="020B0602020104020603" pitchFamily="34" charset="0"/>
          </a:endParaRPr>
        </a:p>
      </dgm:t>
    </dgm:pt>
    <dgm:pt modelId="{F8B8DF01-CE7F-4E3C-B76F-CC5577E431A9}" type="parTrans" cxnId="{EE00EB61-E130-4886-9CBE-05A340B390AE}">
      <dgm:prSet/>
      <dgm:spPr/>
      <dgm:t>
        <a:bodyPr/>
        <a:lstStyle/>
        <a:p>
          <a:pPr>
            <a:spcAft>
              <a:spcPts val="600"/>
            </a:spcAft>
          </a:pPr>
          <a:endParaRPr lang="en-US">
            <a:latin typeface="Tw Cen MT" panose="020B0602020104020603" pitchFamily="34" charset="0"/>
          </a:endParaRPr>
        </a:p>
      </dgm:t>
    </dgm:pt>
    <dgm:pt modelId="{AFB05442-7BBA-45D6-BDAD-5E5ABC6ACF17}" type="sibTrans" cxnId="{EE00EB61-E130-4886-9CBE-05A340B390AE}">
      <dgm:prSet/>
      <dgm:spPr/>
      <dgm:t>
        <a:bodyPr/>
        <a:lstStyle/>
        <a:p>
          <a:pPr>
            <a:spcAft>
              <a:spcPts val="600"/>
            </a:spcAft>
          </a:pPr>
          <a:endParaRPr lang="en-US">
            <a:latin typeface="Tw Cen MT" panose="020B0602020104020603" pitchFamily="34" charset="0"/>
          </a:endParaRPr>
        </a:p>
      </dgm:t>
    </dgm:pt>
    <dgm:pt modelId="{F8EC78B1-0C93-49AB-87F2-7CF6869F8E12}">
      <dgm:prSet/>
      <dgm:spPr/>
      <dgm:t>
        <a:bodyPr/>
        <a:lstStyle/>
        <a:p>
          <a:pPr>
            <a:spcAft>
              <a:spcPts val="600"/>
            </a:spcAft>
          </a:pPr>
          <a:r>
            <a:rPr lang="en-US" b="0" i="0" u="none">
              <a:latin typeface="Tw Cen MT" panose="020B0602020104020603" pitchFamily="34" charset="0"/>
            </a:rPr>
            <a:t>Laundry and Dry-Cleaning Workers</a:t>
          </a:r>
          <a:endParaRPr lang="en-US">
            <a:latin typeface="Tw Cen MT" panose="020B0602020104020603" pitchFamily="34" charset="0"/>
          </a:endParaRPr>
        </a:p>
      </dgm:t>
    </dgm:pt>
    <dgm:pt modelId="{BB9116C0-2A3D-4F1D-B0DD-DC60583A5675}" type="parTrans" cxnId="{615B6266-7A08-4251-BED2-834E801832DF}">
      <dgm:prSet/>
      <dgm:spPr/>
      <dgm:t>
        <a:bodyPr/>
        <a:lstStyle/>
        <a:p>
          <a:pPr>
            <a:spcAft>
              <a:spcPts val="600"/>
            </a:spcAft>
          </a:pPr>
          <a:endParaRPr lang="en-US">
            <a:latin typeface="Tw Cen MT" panose="020B0602020104020603" pitchFamily="34" charset="0"/>
          </a:endParaRPr>
        </a:p>
      </dgm:t>
    </dgm:pt>
    <dgm:pt modelId="{4A2573C9-19A8-48EF-8504-8D5D878D5A14}" type="sibTrans" cxnId="{615B6266-7A08-4251-BED2-834E801832DF}">
      <dgm:prSet/>
      <dgm:spPr/>
      <dgm:t>
        <a:bodyPr/>
        <a:lstStyle/>
        <a:p>
          <a:pPr>
            <a:spcAft>
              <a:spcPts val="600"/>
            </a:spcAft>
          </a:pPr>
          <a:endParaRPr lang="en-US">
            <a:latin typeface="Tw Cen MT" panose="020B0602020104020603" pitchFamily="34" charset="0"/>
          </a:endParaRPr>
        </a:p>
      </dgm:t>
    </dgm:pt>
    <dgm:pt modelId="{F3148051-0E86-4DFE-8718-C907FBD73C54}">
      <dgm:prSet/>
      <dgm:spPr/>
      <dgm:t>
        <a:bodyPr/>
        <a:lstStyle/>
        <a:p>
          <a:pPr>
            <a:spcAft>
              <a:spcPts val="600"/>
            </a:spcAft>
          </a:pPr>
          <a:r>
            <a:rPr lang="en-US" b="0" i="0" u="none">
              <a:latin typeface="Tw Cen MT" panose="020B0602020104020603" pitchFamily="34" charset="0"/>
            </a:rPr>
            <a:t>Maids and Housekeeping Cleaners</a:t>
          </a:r>
          <a:endParaRPr lang="en-US">
            <a:latin typeface="Tw Cen MT" panose="020B0602020104020603" pitchFamily="34" charset="0"/>
          </a:endParaRPr>
        </a:p>
      </dgm:t>
    </dgm:pt>
    <dgm:pt modelId="{11FF34D2-CEBB-49AA-8D5A-F4F426C8D359}" type="parTrans" cxnId="{A8633076-E30C-476D-9A28-90CEE3672174}">
      <dgm:prSet/>
      <dgm:spPr/>
      <dgm:t>
        <a:bodyPr/>
        <a:lstStyle/>
        <a:p>
          <a:pPr>
            <a:spcAft>
              <a:spcPts val="600"/>
            </a:spcAft>
          </a:pPr>
          <a:endParaRPr lang="en-US">
            <a:latin typeface="Tw Cen MT" panose="020B0602020104020603" pitchFamily="34" charset="0"/>
          </a:endParaRPr>
        </a:p>
      </dgm:t>
    </dgm:pt>
    <dgm:pt modelId="{95884344-F29B-4A23-B535-8FAF9260E466}" type="sibTrans" cxnId="{A8633076-E30C-476D-9A28-90CEE3672174}">
      <dgm:prSet/>
      <dgm:spPr/>
      <dgm:t>
        <a:bodyPr/>
        <a:lstStyle/>
        <a:p>
          <a:pPr>
            <a:spcAft>
              <a:spcPts val="600"/>
            </a:spcAft>
          </a:pPr>
          <a:endParaRPr lang="en-US">
            <a:latin typeface="Tw Cen MT" panose="020B0602020104020603" pitchFamily="34" charset="0"/>
          </a:endParaRPr>
        </a:p>
      </dgm:t>
    </dgm:pt>
    <dgm:pt modelId="{57154A28-8B6D-4117-9728-0D0A1972F37C}">
      <dgm:prSet/>
      <dgm:spPr/>
      <dgm:t>
        <a:bodyPr/>
        <a:lstStyle/>
        <a:p>
          <a:pPr>
            <a:spcAft>
              <a:spcPts val="600"/>
            </a:spcAft>
          </a:pPr>
          <a:r>
            <a:rPr lang="en-US" b="0" i="0" u="none">
              <a:latin typeface="Tw Cen MT" panose="020B0602020104020603" pitchFamily="34" charset="0"/>
            </a:rPr>
            <a:t>Preschool Teachers</a:t>
          </a:r>
          <a:endParaRPr lang="en-US">
            <a:latin typeface="Tw Cen MT" panose="020B0602020104020603" pitchFamily="34" charset="0"/>
          </a:endParaRPr>
        </a:p>
      </dgm:t>
    </dgm:pt>
    <dgm:pt modelId="{3F0BF8A9-7F24-4505-9B20-16EC5058EDAF}" type="parTrans" cxnId="{24573F70-3D46-45CB-9A52-382C1EB6D654}">
      <dgm:prSet/>
      <dgm:spPr/>
      <dgm:t>
        <a:bodyPr/>
        <a:lstStyle/>
        <a:p>
          <a:pPr>
            <a:spcAft>
              <a:spcPts val="600"/>
            </a:spcAft>
          </a:pPr>
          <a:endParaRPr lang="en-US">
            <a:latin typeface="Tw Cen MT" panose="020B0602020104020603" pitchFamily="34" charset="0"/>
          </a:endParaRPr>
        </a:p>
      </dgm:t>
    </dgm:pt>
    <dgm:pt modelId="{B16F4430-1CA7-4B6D-9BC9-C0AC0763B2FE}" type="sibTrans" cxnId="{24573F70-3D46-45CB-9A52-382C1EB6D654}">
      <dgm:prSet/>
      <dgm:spPr/>
      <dgm:t>
        <a:bodyPr/>
        <a:lstStyle/>
        <a:p>
          <a:pPr>
            <a:spcAft>
              <a:spcPts val="600"/>
            </a:spcAft>
          </a:pPr>
          <a:endParaRPr lang="en-US">
            <a:latin typeface="Tw Cen MT" panose="020B0602020104020603" pitchFamily="34" charset="0"/>
          </a:endParaRPr>
        </a:p>
      </dgm:t>
    </dgm:pt>
    <dgm:pt modelId="{0E723C5B-0701-4762-9664-DEDE8F884A4E}">
      <dgm:prSet/>
      <dgm:spPr/>
      <dgm:t>
        <a:bodyPr/>
        <a:lstStyle/>
        <a:p>
          <a:pPr>
            <a:spcAft>
              <a:spcPts val="600"/>
            </a:spcAft>
          </a:pPr>
          <a:r>
            <a:rPr lang="en-US" b="0" i="0" u="none">
              <a:latin typeface="Tw Cen MT" panose="020B0602020104020603" pitchFamily="34" charset="0"/>
            </a:rPr>
            <a:t>Retail Salespersons</a:t>
          </a:r>
          <a:endParaRPr lang="en-US">
            <a:latin typeface="Tw Cen MT" panose="020B0602020104020603" pitchFamily="34" charset="0"/>
          </a:endParaRPr>
        </a:p>
      </dgm:t>
    </dgm:pt>
    <dgm:pt modelId="{77609A38-5283-47FB-9893-F31D0CB29D67}" type="parTrans" cxnId="{BC1848BF-C457-4B85-866D-2531F182BA24}">
      <dgm:prSet/>
      <dgm:spPr/>
      <dgm:t>
        <a:bodyPr/>
        <a:lstStyle/>
        <a:p>
          <a:pPr>
            <a:spcAft>
              <a:spcPts val="600"/>
            </a:spcAft>
          </a:pPr>
          <a:endParaRPr lang="en-US">
            <a:latin typeface="Tw Cen MT" panose="020B0602020104020603" pitchFamily="34" charset="0"/>
          </a:endParaRPr>
        </a:p>
      </dgm:t>
    </dgm:pt>
    <dgm:pt modelId="{602E3600-0D01-436D-B7FE-E85F5698D53F}" type="sibTrans" cxnId="{BC1848BF-C457-4B85-866D-2531F182BA24}">
      <dgm:prSet/>
      <dgm:spPr/>
      <dgm:t>
        <a:bodyPr/>
        <a:lstStyle/>
        <a:p>
          <a:pPr>
            <a:spcAft>
              <a:spcPts val="600"/>
            </a:spcAft>
          </a:pPr>
          <a:endParaRPr lang="en-US">
            <a:latin typeface="Tw Cen MT" panose="020B0602020104020603" pitchFamily="34" charset="0"/>
          </a:endParaRPr>
        </a:p>
      </dgm:t>
    </dgm:pt>
    <dgm:pt modelId="{EBCE9B76-8548-4D49-BDCC-26262B0BF0D3}">
      <dgm:prSet/>
      <dgm:spPr/>
      <dgm:t>
        <a:bodyPr/>
        <a:lstStyle/>
        <a:p>
          <a:pPr>
            <a:spcAft>
              <a:spcPts val="600"/>
            </a:spcAft>
          </a:pPr>
          <a:r>
            <a:rPr lang="en-US" b="0" i="0" u="none">
              <a:latin typeface="Tw Cen MT" panose="020B0602020104020603" pitchFamily="34" charset="0"/>
            </a:rPr>
            <a:t>Security Guards</a:t>
          </a:r>
          <a:endParaRPr lang="en-US">
            <a:latin typeface="Tw Cen MT" panose="020B0602020104020603" pitchFamily="34" charset="0"/>
          </a:endParaRPr>
        </a:p>
      </dgm:t>
    </dgm:pt>
    <dgm:pt modelId="{1E388D64-8AAB-46D7-B0A3-66DF5E7CCEB2}" type="parTrans" cxnId="{315EC68B-232F-46B1-82AB-80285D8EE2A5}">
      <dgm:prSet/>
      <dgm:spPr/>
      <dgm:t>
        <a:bodyPr/>
        <a:lstStyle/>
        <a:p>
          <a:pPr>
            <a:spcAft>
              <a:spcPts val="600"/>
            </a:spcAft>
          </a:pPr>
          <a:endParaRPr lang="en-US">
            <a:latin typeface="Tw Cen MT" panose="020B0602020104020603" pitchFamily="34" charset="0"/>
          </a:endParaRPr>
        </a:p>
      </dgm:t>
    </dgm:pt>
    <dgm:pt modelId="{16CF713C-D05B-4141-9705-81CE21CBC193}" type="sibTrans" cxnId="{315EC68B-232F-46B1-82AB-80285D8EE2A5}">
      <dgm:prSet/>
      <dgm:spPr/>
      <dgm:t>
        <a:bodyPr/>
        <a:lstStyle/>
        <a:p>
          <a:pPr>
            <a:spcAft>
              <a:spcPts val="600"/>
            </a:spcAft>
          </a:pPr>
          <a:endParaRPr lang="en-US">
            <a:latin typeface="Tw Cen MT" panose="020B0602020104020603" pitchFamily="34" charset="0"/>
          </a:endParaRPr>
        </a:p>
      </dgm:t>
    </dgm:pt>
    <dgm:pt modelId="{F7F66761-CD01-4AED-9C48-6DF5EFB78460}">
      <dgm:prSet/>
      <dgm:spPr/>
      <dgm:t>
        <a:bodyPr/>
        <a:lstStyle/>
        <a:p>
          <a:pPr>
            <a:spcAft>
              <a:spcPts val="600"/>
            </a:spcAft>
          </a:pPr>
          <a:r>
            <a:rPr lang="en-US" b="0" i="0" u="none">
              <a:latin typeface="Tw Cen MT" panose="020B0602020104020603" pitchFamily="34" charset="0"/>
            </a:rPr>
            <a:t>Waitstaff</a:t>
          </a:r>
          <a:endParaRPr lang="en-US">
            <a:latin typeface="Tw Cen MT" panose="020B0602020104020603" pitchFamily="34" charset="0"/>
          </a:endParaRPr>
        </a:p>
      </dgm:t>
    </dgm:pt>
    <dgm:pt modelId="{71F718B4-5F40-4695-960B-E9BC10A10644}" type="parTrans" cxnId="{53EDC178-C234-4E16-B30E-2BC42145339D}">
      <dgm:prSet/>
      <dgm:spPr/>
      <dgm:t>
        <a:bodyPr/>
        <a:lstStyle/>
        <a:p>
          <a:pPr>
            <a:spcAft>
              <a:spcPts val="600"/>
            </a:spcAft>
          </a:pPr>
          <a:endParaRPr lang="en-US">
            <a:latin typeface="Tw Cen MT" panose="020B0602020104020603" pitchFamily="34" charset="0"/>
          </a:endParaRPr>
        </a:p>
      </dgm:t>
    </dgm:pt>
    <dgm:pt modelId="{6963FE2A-E567-461D-85FD-63866A9036A6}" type="sibTrans" cxnId="{53EDC178-C234-4E16-B30E-2BC42145339D}">
      <dgm:prSet/>
      <dgm:spPr/>
      <dgm:t>
        <a:bodyPr/>
        <a:lstStyle/>
        <a:p>
          <a:pPr>
            <a:spcAft>
              <a:spcPts val="600"/>
            </a:spcAft>
          </a:pPr>
          <a:endParaRPr lang="en-US">
            <a:latin typeface="Tw Cen MT" panose="020B0602020104020603" pitchFamily="34" charset="0"/>
          </a:endParaRPr>
        </a:p>
      </dgm:t>
    </dgm:pt>
    <dgm:pt modelId="{9800D701-8F86-4A05-B651-585D9FEAC317}">
      <dgm:prSet/>
      <dgm:spPr/>
      <dgm:t>
        <a:bodyPr/>
        <a:lstStyle/>
        <a:p>
          <a:pPr>
            <a:spcAft>
              <a:spcPts val="600"/>
            </a:spcAft>
          </a:pPr>
          <a:r>
            <a:rPr lang="en-US" b="0" i="0" u="none">
              <a:latin typeface="Tw Cen MT" panose="020B0602020104020603" pitchFamily="34" charset="0"/>
            </a:rPr>
            <a:t>Restaurant Cooks</a:t>
          </a:r>
          <a:endParaRPr lang="en-US">
            <a:latin typeface="Tw Cen MT" panose="020B0602020104020603" pitchFamily="34" charset="0"/>
          </a:endParaRPr>
        </a:p>
      </dgm:t>
    </dgm:pt>
    <dgm:pt modelId="{4298BE77-606C-4D0C-9E6F-5A353841ADD3}" type="parTrans" cxnId="{56E2C743-5F44-47DD-BE69-2573E2CD737E}">
      <dgm:prSet/>
      <dgm:spPr/>
      <dgm:t>
        <a:bodyPr/>
        <a:lstStyle/>
        <a:p>
          <a:pPr>
            <a:spcAft>
              <a:spcPts val="600"/>
            </a:spcAft>
          </a:pPr>
          <a:endParaRPr lang="en-US">
            <a:latin typeface="Tw Cen MT" panose="020B0602020104020603" pitchFamily="34" charset="0"/>
          </a:endParaRPr>
        </a:p>
      </dgm:t>
    </dgm:pt>
    <dgm:pt modelId="{E8960B45-C800-4AE8-9DDB-9D003C9681B2}" type="sibTrans" cxnId="{56E2C743-5F44-47DD-BE69-2573E2CD737E}">
      <dgm:prSet/>
      <dgm:spPr/>
      <dgm:t>
        <a:bodyPr/>
        <a:lstStyle/>
        <a:p>
          <a:pPr>
            <a:spcAft>
              <a:spcPts val="600"/>
            </a:spcAft>
          </a:pPr>
          <a:endParaRPr lang="en-US">
            <a:latin typeface="Tw Cen MT" panose="020B0602020104020603" pitchFamily="34" charset="0"/>
          </a:endParaRPr>
        </a:p>
      </dgm:t>
    </dgm:pt>
    <dgm:pt modelId="{12300736-FDD6-4A0D-B153-43BFFD491D0E}">
      <dgm:prSet/>
      <dgm:spPr/>
      <dgm:t>
        <a:bodyPr/>
        <a:lstStyle/>
        <a:p>
          <a:pPr>
            <a:spcAft>
              <a:spcPts val="600"/>
            </a:spcAft>
          </a:pPr>
          <a:r>
            <a:rPr lang="en-US" b="0" i="0" u="none">
              <a:latin typeface="Tw Cen MT" panose="020B0602020104020603" pitchFamily="34" charset="0"/>
            </a:rPr>
            <a:t>Customer Service Reps</a:t>
          </a:r>
          <a:endParaRPr lang="en-US">
            <a:latin typeface="Tw Cen MT" panose="020B0602020104020603" pitchFamily="34" charset="0"/>
          </a:endParaRPr>
        </a:p>
      </dgm:t>
    </dgm:pt>
    <dgm:pt modelId="{55DB2629-8EEF-4DF0-8926-AA426DB6E54C}" type="parTrans" cxnId="{15317374-2B5F-4FEF-818F-80557B978F67}">
      <dgm:prSet/>
      <dgm:spPr/>
      <dgm:t>
        <a:bodyPr/>
        <a:lstStyle/>
        <a:p>
          <a:pPr>
            <a:spcAft>
              <a:spcPts val="600"/>
            </a:spcAft>
          </a:pPr>
          <a:endParaRPr lang="en-US">
            <a:latin typeface="Tw Cen MT" panose="020B0602020104020603" pitchFamily="34" charset="0"/>
          </a:endParaRPr>
        </a:p>
      </dgm:t>
    </dgm:pt>
    <dgm:pt modelId="{E7E46FFE-367F-4325-AD5A-72F63DC8C03C}" type="sibTrans" cxnId="{15317374-2B5F-4FEF-818F-80557B978F67}">
      <dgm:prSet/>
      <dgm:spPr/>
      <dgm:t>
        <a:bodyPr/>
        <a:lstStyle/>
        <a:p>
          <a:pPr>
            <a:spcAft>
              <a:spcPts val="600"/>
            </a:spcAft>
          </a:pPr>
          <a:endParaRPr lang="en-US">
            <a:latin typeface="Tw Cen MT" panose="020B0602020104020603" pitchFamily="34" charset="0"/>
          </a:endParaRPr>
        </a:p>
      </dgm:t>
    </dgm:pt>
    <dgm:pt modelId="{30C20C2D-B169-437E-856C-061CE2D18B74}">
      <dgm:prSet/>
      <dgm:spPr/>
      <dgm:t>
        <a:bodyPr/>
        <a:lstStyle/>
        <a:p>
          <a:pPr>
            <a:spcAft>
              <a:spcPts val="600"/>
            </a:spcAft>
          </a:pPr>
          <a:r>
            <a:rPr lang="en-US" b="0" i="0" u="none">
              <a:latin typeface="Tw Cen MT" panose="020B0602020104020603" pitchFamily="34" charset="0"/>
            </a:rPr>
            <a:t>Hotel, Motel, and Resort Desk Clerks</a:t>
          </a:r>
          <a:endParaRPr lang="en-US">
            <a:latin typeface="Tw Cen MT" panose="020B0602020104020603" pitchFamily="34" charset="0"/>
          </a:endParaRPr>
        </a:p>
      </dgm:t>
    </dgm:pt>
    <dgm:pt modelId="{37D3F332-A71B-4B71-85C8-D9026F6034A9}" type="parTrans" cxnId="{6EF4FEF2-48C8-43E4-B1E5-AA52EE5A3C26}">
      <dgm:prSet/>
      <dgm:spPr/>
      <dgm:t>
        <a:bodyPr/>
        <a:lstStyle/>
        <a:p>
          <a:pPr>
            <a:spcAft>
              <a:spcPts val="600"/>
            </a:spcAft>
          </a:pPr>
          <a:endParaRPr lang="en-US">
            <a:latin typeface="Tw Cen MT" panose="020B0602020104020603" pitchFamily="34" charset="0"/>
          </a:endParaRPr>
        </a:p>
      </dgm:t>
    </dgm:pt>
    <dgm:pt modelId="{9F975899-BABD-4D3D-8C19-656DFCA74818}" type="sibTrans" cxnId="{6EF4FEF2-48C8-43E4-B1E5-AA52EE5A3C26}">
      <dgm:prSet/>
      <dgm:spPr/>
      <dgm:t>
        <a:bodyPr/>
        <a:lstStyle/>
        <a:p>
          <a:pPr>
            <a:spcAft>
              <a:spcPts val="600"/>
            </a:spcAft>
          </a:pPr>
          <a:endParaRPr lang="en-US">
            <a:latin typeface="Tw Cen MT" panose="020B0602020104020603" pitchFamily="34" charset="0"/>
          </a:endParaRPr>
        </a:p>
      </dgm:t>
    </dgm:pt>
    <dgm:pt modelId="{7446E575-81A9-4952-A26B-D810E86E2D4E}">
      <dgm:prSet/>
      <dgm:spPr/>
      <dgm:t>
        <a:bodyPr/>
        <a:lstStyle/>
        <a:p>
          <a:pPr>
            <a:spcAft>
              <a:spcPts val="600"/>
            </a:spcAft>
          </a:pPr>
          <a:r>
            <a:rPr lang="en-US" b="0" i="0" u="none">
              <a:latin typeface="Tw Cen MT" panose="020B0602020104020603" pitchFamily="34" charset="0"/>
            </a:rPr>
            <a:t>Landscaping and Groundskeeping Workers</a:t>
          </a:r>
          <a:endParaRPr lang="en-US">
            <a:latin typeface="Tw Cen MT" panose="020B0602020104020603" pitchFamily="34" charset="0"/>
          </a:endParaRPr>
        </a:p>
      </dgm:t>
    </dgm:pt>
    <dgm:pt modelId="{5F077C06-2D94-4DD6-8B9A-84608374AB5D}" type="parTrans" cxnId="{9195AD85-F788-4AA7-B0A9-50B584487A3C}">
      <dgm:prSet/>
      <dgm:spPr/>
      <dgm:t>
        <a:bodyPr/>
        <a:lstStyle/>
        <a:p>
          <a:pPr>
            <a:spcAft>
              <a:spcPts val="600"/>
            </a:spcAft>
          </a:pPr>
          <a:endParaRPr lang="en-US">
            <a:latin typeface="Tw Cen MT" panose="020B0602020104020603" pitchFamily="34" charset="0"/>
          </a:endParaRPr>
        </a:p>
      </dgm:t>
    </dgm:pt>
    <dgm:pt modelId="{E3BD575F-C2A2-4387-9DF4-03B863424058}" type="sibTrans" cxnId="{9195AD85-F788-4AA7-B0A9-50B584487A3C}">
      <dgm:prSet/>
      <dgm:spPr/>
      <dgm:t>
        <a:bodyPr/>
        <a:lstStyle/>
        <a:p>
          <a:pPr>
            <a:spcAft>
              <a:spcPts val="600"/>
            </a:spcAft>
          </a:pPr>
          <a:endParaRPr lang="en-US">
            <a:latin typeface="Tw Cen MT" panose="020B0602020104020603" pitchFamily="34" charset="0"/>
          </a:endParaRPr>
        </a:p>
      </dgm:t>
    </dgm:pt>
    <dgm:pt modelId="{C5B5E8E0-B131-41F2-B3AB-F46C23C32AE1}">
      <dgm:prSet/>
      <dgm:spPr/>
      <dgm:t>
        <a:bodyPr/>
        <a:lstStyle/>
        <a:p>
          <a:pPr>
            <a:spcAft>
              <a:spcPts val="600"/>
            </a:spcAft>
          </a:pPr>
          <a:r>
            <a:rPr lang="en-US" b="0" i="0" u="none">
              <a:latin typeface="Tw Cen MT" panose="020B0602020104020603" pitchFamily="34" charset="0"/>
            </a:rPr>
            <a:t>Medical Assistants</a:t>
          </a:r>
          <a:endParaRPr lang="en-US">
            <a:latin typeface="Tw Cen MT" panose="020B0602020104020603" pitchFamily="34" charset="0"/>
          </a:endParaRPr>
        </a:p>
      </dgm:t>
    </dgm:pt>
    <dgm:pt modelId="{50F55FFF-EC46-46A3-A732-1692864B9F18}" type="parTrans" cxnId="{C667E1C0-2343-4FC8-8466-A143429E54FA}">
      <dgm:prSet/>
      <dgm:spPr/>
      <dgm:t>
        <a:bodyPr/>
        <a:lstStyle/>
        <a:p>
          <a:pPr>
            <a:spcAft>
              <a:spcPts val="600"/>
            </a:spcAft>
          </a:pPr>
          <a:endParaRPr lang="en-US">
            <a:latin typeface="Tw Cen MT" panose="020B0602020104020603" pitchFamily="34" charset="0"/>
          </a:endParaRPr>
        </a:p>
      </dgm:t>
    </dgm:pt>
    <dgm:pt modelId="{82F8BCAD-979D-4392-B1BF-F44FFE01300A}" type="sibTrans" cxnId="{C667E1C0-2343-4FC8-8466-A143429E54FA}">
      <dgm:prSet/>
      <dgm:spPr/>
      <dgm:t>
        <a:bodyPr/>
        <a:lstStyle/>
        <a:p>
          <a:pPr>
            <a:spcAft>
              <a:spcPts val="600"/>
            </a:spcAft>
          </a:pPr>
          <a:endParaRPr lang="en-US">
            <a:latin typeface="Tw Cen MT" panose="020B0602020104020603" pitchFamily="34" charset="0"/>
          </a:endParaRPr>
        </a:p>
      </dgm:t>
    </dgm:pt>
    <dgm:pt modelId="{0E42B978-3B82-404A-A586-FF29BEA7C2F8}">
      <dgm:prSet/>
      <dgm:spPr/>
      <dgm:t>
        <a:bodyPr/>
        <a:lstStyle/>
        <a:p>
          <a:pPr>
            <a:spcAft>
              <a:spcPts val="600"/>
            </a:spcAft>
          </a:pPr>
          <a:r>
            <a:rPr lang="en-US" b="0" i="0" u="none">
              <a:latin typeface="Tw Cen MT" panose="020B0602020104020603" pitchFamily="34" charset="0"/>
            </a:rPr>
            <a:t>Nursing Assistants</a:t>
          </a:r>
          <a:endParaRPr lang="en-US">
            <a:latin typeface="Tw Cen MT" panose="020B0602020104020603" pitchFamily="34" charset="0"/>
          </a:endParaRPr>
        </a:p>
      </dgm:t>
    </dgm:pt>
    <dgm:pt modelId="{FE75DBF1-E126-4DB3-8A75-2275B7FB031B}" type="parTrans" cxnId="{179E4172-FFDF-4FF0-B31C-B720998D08DA}">
      <dgm:prSet/>
      <dgm:spPr/>
      <dgm:t>
        <a:bodyPr/>
        <a:lstStyle/>
        <a:p>
          <a:pPr>
            <a:spcAft>
              <a:spcPts val="600"/>
            </a:spcAft>
          </a:pPr>
          <a:endParaRPr lang="en-US">
            <a:latin typeface="Tw Cen MT" panose="020B0602020104020603" pitchFamily="34" charset="0"/>
          </a:endParaRPr>
        </a:p>
      </dgm:t>
    </dgm:pt>
    <dgm:pt modelId="{D9319DB3-48C0-4D24-AA53-3CD0AE5C5786}" type="sibTrans" cxnId="{179E4172-FFDF-4FF0-B31C-B720998D08DA}">
      <dgm:prSet/>
      <dgm:spPr/>
      <dgm:t>
        <a:bodyPr/>
        <a:lstStyle/>
        <a:p>
          <a:pPr>
            <a:spcAft>
              <a:spcPts val="600"/>
            </a:spcAft>
          </a:pPr>
          <a:endParaRPr lang="en-US">
            <a:latin typeface="Tw Cen MT" panose="020B0602020104020603" pitchFamily="34" charset="0"/>
          </a:endParaRPr>
        </a:p>
      </dgm:t>
    </dgm:pt>
    <dgm:pt modelId="{8BD0533A-3226-4BD9-B709-D32DFF3BB22D}">
      <dgm:prSet/>
      <dgm:spPr/>
      <dgm:t>
        <a:bodyPr/>
        <a:lstStyle/>
        <a:p>
          <a:pPr>
            <a:spcAft>
              <a:spcPts val="600"/>
            </a:spcAft>
          </a:pPr>
          <a:r>
            <a:rPr lang="en-US" b="0" i="0" u="none">
              <a:latin typeface="Tw Cen MT" panose="020B0602020104020603" pitchFamily="34" charset="0"/>
            </a:rPr>
            <a:t>Office Clerks</a:t>
          </a:r>
          <a:endParaRPr lang="en-US">
            <a:latin typeface="Tw Cen MT" panose="020B0602020104020603" pitchFamily="34" charset="0"/>
          </a:endParaRPr>
        </a:p>
      </dgm:t>
    </dgm:pt>
    <dgm:pt modelId="{463A7EE2-DCDD-4000-A26A-585F77ACB7A9}" type="parTrans" cxnId="{1D1EC242-4027-438C-A1D4-27021DBAB12F}">
      <dgm:prSet/>
      <dgm:spPr/>
      <dgm:t>
        <a:bodyPr/>
        <a:lstStyle/>
        <a:p>
          <a:pPr>
            <a:spcAft>
              <a:spcPts val="600"/>
            </a:spcAft>
          </a:pPr>
          <a:endParaRPr lang="en-US">
            <a:latin typeface="Tw Cen MT" panose="020B0602020104020603" pitchFamily="34" charset="0"/>
          </a:endParaRPr>
        </a:p>
      </dgm:t>
    </dgm:pt>
    <dgm:pt modelId="{F6491618-BFE0-4B70-B9A7-8C48981922E3}" type="sibTrans" cxnId="{1D1EC242-4027-438C-A1D4-27021DBAB12F}">
      <dgm:prSet/>
      <dgm:spPr/>
      <dgm:t>
        <a:bodyPr/>
        <a:lstStyle/>
        <a:p>
          <a:pPr>
            <a:spcAft>
              <a:spcPts val="600"/>
            </a:spcAft>
          </a:pPr>
          <a:endParaRPr lang="en-US">
            <a:latin typeface="Tw Cen MT" panose="020B0602020104020603" pitchFamily="34" charset="0"/>
          </a:endParaRPr>
        </a:p>
      </dgm:t>
    </dgm:pt>
    <dgm:pt modelId="{8C9A3502-3061-4DFC-A4B5-167A45261D09}">
      <dgm:prSet/>
      <dgm:spPr/>
      <dgm:t>
        <a:bodyPr/>
        <a:lstStyle/>
        <a:p>
          <a:pPr>
            <a:spcAft>
              <a:spcPts val="600"/>
            </a:spcAft>
          </a:pPr>
          <a:r>
            <a:rPr lang="en-US" b="0" i="0" u="none">
              <a:latin typeface="Tw Cen MT" panose="020B0602020104020603" pitchFamily="34" charset="0"/>
            </a:rPr>
            <a:t>Pharmacy Techs</a:t>
          </a:r>
          <a:endParaRPr lang="en-US">
            <a:latin typeface="Tw Cen MT" panose="020B0602020104020603" pitchFamily="34" charset="0"/>
          </a:endParaRPr>
        </a:p>
      </dgm:t>
    </dgm:pt>
    <dgm:pt modelId="{7F2F0302-0B9B-40F5-917F-05E2A8648F1A}" type="parTrans" cxnId="{3A0A8A74-32EE-43E5-8B99-EF307A1866E6}">
      <dgm:prSet/>
      <dgm:spPr/>
      <dgm:t>
        <a:bodyPr/>
        <a:lstStyle/>
        <a:p>
          <a:pPr>
            <a:spcAft>
              <a:spcPts val="600"/>
            </a:spcAft>
          </a:pPr>
          <a:endParaRPr lang="en-US">
            <a:latin typeface="Tw Cen MT" panose="020B0602020104020603" pitchFamily="34" charset="0"/>
          </a:endParaRPr>
        </a:p>
      </dgm:t>
    </dgm:pt>
    <dgm:pt modelId="{8ACDBA8E-1DDC-483C-AE4A-FC71F3C0F40A}" type="sibTrans" cxnId="{3A0A8A74-32EE-43E5-8B99-EF307A1866E6}">
      <dgm:prSet/>
      <dgm:spPr/>
      <dgm:t>
        <a:bodyPr/>
        <a:lstStyle/>
        <a:p>
          <a:pPr>
            <a:spcAft>
              <a:spcPts val="600"/>
            </a:spcAft>
          </a:pPr>
          <a:endParaRPr lang="en-US">
            <a:latin typeface="Tw Cen MT" panose="020B0602020104020603" pitchFamily="34" charset="0"/>
          </a:endParaRPr>
        </a:p>
      </dgm:t>
    </dgm:pt>
    <dgm:pt modelId="{B58CB870-048B-4A17-9C5F-2D44BB6E28E6}">
      <dgm:prSet/>
      <dgm:spPr/>
      <dgm:t>
        <a:bodyPr/>
        <a:lstStyle/>
        <a:p>
          <a:pPr>
            <a:spcAft>
              <a:spcPts val="600"/>
            </a:spcAft>
          </a:pPr>
          <a:r>
            <a:rPr lang="en-US" b="0" i="0" u="none">
              <a:latin typeface="Tw Cen MT" panose="020B0602020104020603" pitchFamily="34" charset="0"/>
            </a:rPr>
            <a:t>Receptionists</a:t>
          </a:r>
          <a:endParaRPr lang="en-US">
            <a:latin typeface="Tw Cen MT" panose="020B0602020104020603" pitchFamily="34" charset="0"/>
          </a:endParaRPr>
        </a:p>
      </dgm:t>
    </dgm:pt>
    <dgm:pt modelId="{D7D4AA14-CE8D-429A-99E6-29A4A0D881D8}" type="parTrans" cxnId="{25E75466-8079-4D9F-AFF1-58ED07ADF5B0}">
      <dgm:prSet/>
      <dgm:spPr/>
      <dgm:t>
        <a:bodyPr/>
        <a:lstStyle/>
        <a:p>
          <a:pPr>
            <a:spcAft>
              <a:spcPts val="600"/>
            </a:spcAft>
          </a:pPr>
          <a:endParaRPr lang="en-US">
            <a:latin typeface="Tw Cen MT" panose="020B0602020104020603" pitchFamily="34" charset="0"/>
          </a:endParaRPr>
        </a:p>
      </dgm:t>
    </dgm:pt>
    <dgm:pt modelId="{63023922-2085-4C6A-AB38-4636CAE35B20}" type="sibTrans" cxnId="{25E75466-8079-4D9F-AFF1-58ED07ADF5B0}">
      <dgm:prSet/>
      <dgm:spPr/>
      <dgm:t>
        <a:bodyPr/>
        <a:lstStyle/>
        <a:p>
          <a:pPr>
            <a:spcAft>
              <a:spcPts val="600"/>
            </a:spcAft>
          </a:pPr>
          <a:endParaRPr lang="en-US">
            <a:latin typeface="Tw Cen MT" panose="020B0602020104020603" pitchFamily="34" charset="0"/>
          </a:endParaRPr>
        </a:p>
      </dgm:t>
    </dgm:pt>
    <dgm:pt modelId="{6B246171-2CEA-4334-A626-C040BCBAFE8F}">
      <dgm:prSet/>
      <dgm:spPr/>
      <dgm:t>
        <a:bodyPr/>
        <a:lstStyle/>
        <a:p>
          <a:pPr>
            <a:spcAft>
              <a:spcPts val="600"/>
            </a:spcAft>
          </a:pPr>
          <a:r>
            <a:rPr lang="en-US" b="0" i="0" u="none">
              <a:latin typeface="Tw Cen MT" panose="020B0602020104020603" pitchFamily="34" charset="0"/>
            </a:rPr>
            <a:t>Secretaries and Administrative Assistants</a:t>
          </a:r>
          <a:endParaRPr lang="en-US">
            <a:latin typeface="Tw Cen MT" panose="020B0602020104020603" pitchFamily="34" charset="0"/>
          </a:endParaRPr>
        </a:p>
      </dgm:t>
    </dgm:pt>
    <dgm:pt modelId="{0B31777D-F73F-4DC4-9862-78B73C01E203}" type="parTrans" cxnId="{B5F82226-35DB-45FA-92C6-691B5B7ADC22}">
      <dgm:prSet/>
      <dgm:spPr/>
      <dgm:t>
        <a:bodyPr/>
        <a:lstStyle/>
        <a:p>
          <a:pPr>
            <a:spcAft>
              <a:spcPts val="600"/>
            </a:spcAft>
          </a:pPr>
          <a:endParaRPr lang="en-US">
            <a:latin typeface="Tw Cen MT" panose="020B0602020104020603" pitchFamily="34" charset="0"/>
          </a:endParaRPr>
        </a:p>
      </dgm:t>
    </dgm:pt>
    <dgm:pt modelId="{7676E128-ACA2-4725-9B73-9C2E7F077835}" type="sibTrans" cxnId="{B5F82226-35DB-45FA-92C6-691B5B7ADC22}">
      <dgm:prSet/>
      <dgm:spPr/>
      <dgm:t>
        <a:bodyPr/>
        <a:lstStyle/>
        <a:p>
          <a:pPr>
            <a:spcAft>
              <a:spcPts val="600"/>
            </a:spcAft>
          </a:pPr>
          <a:endParaRPr lang="en-US">
            <a:latin typeface="Tw Cen MT" panose="020B0602020104020603" pitchFamily="34" charset="0"/>
          </a:endParaRPr>
        </a:p>
      </dgm:t>
    </dgm:pt>
    <dgm:pt modelId="{8BA72D17-7BA6-4EEC-9D8F-B8C838710041}">
      <dgm:prSet/>
      <dgm:spPr/>
      <dgm:t>
        <a:bodyPr/>
        <a:lstStyle/>
        <a:p>
          <a:pPr>
            <a:spcAft>
              <a:spcPts val="600"/>
            </a:spcAft>
          </a:pPr>
          <a:r>
            <a:rPr lang="en-US" b="0" i="0" u="none">
              <a:latin typeface="Tw Cen MT" panose="020B0602020104020603" pitchFamily="34" charset="0"/>
            </a:rPr>
            <a:t>Tellers</a:t>
          </a:r>
          <a:endParaRPr lang="en-US">
            <a:latin typeface="Tw Cen MT" panose="020B0602020104020603" pitchFamily="34" charset="0"/>
          </a:endParaRPr>
        </a:p>
      </dgm:t>
    </dgm:pt>
    <dgm:pt modelId="{0F5FBAD8-AD44-46D4-A269-61722E66F256}" type="parTrans" cxnId="{9608EB10-00AE-4934-8E4B-086313DAB8DF}">
      <dgm:prSet/>
      <dgm:spPr/>
      <dgm:t>
        <a:bodyPr/>
        <a:lstStyle/>
        <a:p>
          <a:pPr>
            <a:spcAft>
              <a:spcPts val="600"/>
            </a:spcAft>
          </a:pPr>
          <a:endParaRPr lang="en-US">
            <a:latin typeface="Tw Cen MT" panose="020B0602020104020603" pitchFamily="34" charset="0"/>
          </a:endParaRPr>
        </a:p>
      </dgm:t>
    </dgm:pt>
    <dgm:pt modelId="{E3FC8309-6326-40FB-9073-3D7AEB94A19E}" type="sibTrans" cxnId="{9608EB10-00AE-4934-8E4B-086313DAB8DF}">
      <dgm:prSet/>
      <dgm:spPr/>
      <dgm:t>
        <a:bodyPr/>
        <a:lstStyle/>
        <a:p>
          <a:pPr>
            <a:spcAft>
              <a:spcPts val="600"/>
            </a:spcAft>
          </a:pPr>
          <a:endParaRPr lang="en-US">
            <a:latin typeface="Tw Cen MT" panose="020B0602020104020603" pitchFamily="34" charset="0"/>
          </a:endParaRPr>
        </a:p>
      </dgm:t>
    </dgm:pt>
    <dgm:pt modelId="{ABA0FE3A-1D5B-4241-BAA3-76967C05D1B2}">
      <dgm:prSet/>
      <dgm:spPr/>
      <dgm:t>
        <a:bodyPr/>
        <a:lstStyle/>
        <a:p>
          <a:pPr>
            <a:spcAft>
              <a:spcPts val="600"/>
            </a:spcAft>
          </a:pPr>
          <a:r>
            <a:rPr lang="en-US" b="0" i="0" u="none">
              <a:latin typeface="Tw Cen MT" panose="020B0602020104020603" pitchFamily="34" charset="0"/>
            </a:rPr>
            <a:t>Veterinary Techs</a:t>
          </a:r>
          <a:endParaRPr lang="en-US">
            <a:latin typeface="Tw Cen MT" panose="020B0602020104020603" pitchFamily="34" charset="0"/>
          </a:endParaRPr>
        </a:p>
      </dgm:t>
    </dgm:pt>
    <dgm:pt modelId="{EE444ECD-6931-4CFE-8DF1-50D5685A366E}" type="parTrans" cxnId="{2A5CCA1C-859B-4C66-A0A0-0595D43650B4}">
      <dgm:prSet/>
      <dgm:spPr/>
      <dgm:t>
        <a:bodyPr/>
        <a:lstStyle/>
        <a:p>
          <a:pPr>
            <a:spcAft>
              <a:spcPts val="600"/>
            </a:spcAft>
          </a:pPr>
          <a:endParaRPr lang="en-US">
            <a:latin typeface="Tw Cen MT" panose="020B0602020104020603" pitchFamily="34" charset="0"/>
          </a:endParaRPr>
        </a:p>
      </dgm:t>
    </dgm:pt>
    <dgm:pt modelId="{84FA6CB0-229A-41D0-BB63-D4396449EB7C}" type="sibTrans" cxnId="{2A5CCA1C-859B-4C66-A0A0-0595D43650B4}">
      <dgm:prSet/>
      <dgm:spPr/>
      <dgm:t>
        <a:bodyPr/>
        <a:lstStyle/>
        <a:p>
          <a:pPr>
            <a:spcAft>
              <a:spcPts val="600"/>
            </a:spcAft>
          </a:pPr>
          <a:endParaRPr lang="en-US">
            <a:latin typeface="Tw Cen MT" panose="020B0602020104020603" pitchFamily="34" charset="0"/>
          </a:endParaRPr>
        </a:p>
      </dgm:t>
    </dgm:pt>
    <dgm:pt modelId="{65A7E2D6-9371-4D34-A20D-39ECD97705FE}" type="pres">
      <dgm:prSet presAssocID="{95DC9BD3-A379-422F-8FED-8B6CAEE5E50F}" presName="Name0" presStyleCnt="0">
        <dgm:presLayoutVars>
          <dgm:dir/>
          <dgm:animLvl val="lvl"/>
          <dgm:resizeHandles val="exact"/>
        </dgm:presLayoutVars>
      </dgm:prSet>
      <dgm:spPr/>
    </dgm:pt>
    <dgm:pt modelId="{53DF4D98-6470-4CFF-BE0D-B9C663A35944}" type="pres">
      <dgm:prSet presAssocID="{984116C9-7CB8-4743-8FBA-68A8BA0D0389}" presName="composite" presStyleCnt="0"/>
      <dgm:spPr/>
    </dgm:pt>
    <dgm:pt modelId="{E2E7CD91-C3A5-46F8-BFD0-A1BEBFC45E9D}" type="pres">
      <dgm:prSet presAssocID="{984116C9-7CB8-4743-8FBA-68A8BA0D0389}" presName="parTx" presStyleLbl="alignNode1" presStyleIdx="0" presStyleCnt="3">
        <dgm:presLayoutVars>
          <dgm:chMax val="0"/>
          <dgm:chPref val="0"/>
          <dgm:bulletEnabled val="1"/>
        </dgm:presLayoutVars>
      </dgm:prSet>
      <dgm:spPr/>
    </dgm:pt>
    <dgm:pt modelId="{0045AAE0-9BB3-4F66-A39D-FC0233DDC39E}" type="pres">
      <dgm:prSet presAssocID="{984116C9-7CB8-4743-8FBA-68A8BA0D0389}" presName="desTx" presStyleLbl="alignAccFollowNode1" presStyleIdx="0" presStyleCnt="3">
        <dgm:presLayoutVars>
          <dgm:bulletEnabled val="1"/>
        </dgm:presLayoutVars>
      </dgm:prSet>
      <dgm:spPr/>
    </dgm:pt>
    <dgm:pt modelId="{3C9F3B84-A8CB-405E-A741-5827E5589FF1}" type="pres">
      <dgm:prSet presAssocID="{E2EFE677-5A73-472D-9604-E8EE162B7721}" presName="space" presStyleCnt="0"/>
      <dgm:spPr/>
    </dgm:pt>
    <dgm:pt modelId="{142EF4AE-B3CC-4E88-A2A4-94AA318A35CE}" type="pres">
      <dgm:prSet presAssocID="{930452E1-293A-4804-9AD2-E53B94608D56}" presName="composite" presStyleCnt="0"/>
      <dgm:spPr/>
    </dgm:pt>
    <dgm:pt modelId="{1A385492-E76F-4B22-9064-58D648E04DA7}" type="pres">
      <dgm:prSet presAssocID="{930452E1-293A-4804-9AD2-E53B94608D56}" presName="parTx" presStyleLbl="alignNode1" presStyleIdx="1" presStyleCnt="3">
        <dgm:presLayoutVars>
          <dgm:chMax val="0"/>
          <dgm:chPref val="0"/>
          <dgm:bulletEnabled val="1"/>
        </dgm:presLayoutVars>
      </dgm:prSet>
      <dgm:spPr/>
    </dgm:pt>
    <dgm:pt modelId="{11FB7C73-6081-42C7-8E15-28075061167B}" type="pres">
      <dgm:prSet presAssocID="{930452E1-293A-4804-9AD2-E53B94608D56}" presName="desTx" presStyleLbl="alignAccFollowNode1" presStyleIdx="1" presStyleCnt="3">
        <dgm:presLayoutVars>
          <dgm:bulletEnabled val="1"/>
        </dgm:presLayoutVars>
      </dgm:prSet>
      <dgm:spPr/>
    </dgm:pt>
    <dgm:pt modelId="{899A29AF-D2CB-4888-9B96-2FD9BEA6EAF2}" type="pres">
      <dgm:prSet presAssocID="{D290115E-DB80-4D4E-BA00-6031E90A2C43}" presName="space" presStyleCnt="0"/>
      <dgm:spPr/>
    </dgm:pt>
    <dgm:pt modelId="{9EB90903-B167-4794-A290-2BD5359F4705}" type="pres">
      <dgm:prSet presAssocID="{4F795D33-588E-4F04-A4A9-549DB1C8E26C}" presName="composite" presStyleCnt="0"/>
      <dgm:spPr/>
    </dgm:pt>
    <dgm:pt modelId="{528B556C-5429-4133-8BB3-15AEA9F447C7}" type="pres">
      <dgm:prSet presAssocID="{4F795D33-588E-4F04-A4A9-549DB1C8E26C}" presName="parTx" presStyleLbl="alignNode1" presStyleIdx="2" presStyleCnt="3">
        <dgm:presLayoutVars>
          <dgm:chMax val="0"/>
          <dgm:chPref val="0"/>
          <dgm:bulletEnabled val="1"/>
        </dgm:presLayoutVars>
      </dgm:prSet>
      <dgm:spPr/>
    </dgm:pt>
    <dgm:pt modelId="{34083978-5BA0-40E3-AB18-2F3A89BB9529}" type="pres">
      <dgm:prSet presAssocID="{4F795D33-588E-4F04-A4A9-549DB1C8E26C}" presName="desTx" presStyleLbl="alignAccFollowNode1" presStyleIdx="2" presStyleCnt="3">
        <dgm:presLayoutVars>
          <dgm:bulletEnabled val="1"/>
        </dgm:presLayoutVars>
      </dgm:prSet>
      <dgm:spPr/>
    </dgm:pt>
  </dgm:ptLst>
  <dgm:cxnLst>
    <dgm:cxn modelId="{2B64DB04-7DA8-414F-B021-EE4953DEE42D}" srcId="{984116C9-7CB8-4743-8FBA-68A8BA0D0389}" destId="{A2A86366-14A4-4D66-B16E-29D3CC6CE87B}" srcOrd="7" destOrd="0" parTransId="{07C2EB3D-4B97-408A-AEE9-931A82B30A1A}" sibTransId="{7370D063-F8F2-4DC4-AB0E-5C64B8D399C1}"/>
    <dgm:cxn modelId="{97DA0706-FF4F-46DC-A1A5-5978B9BCD834}" type="presOf" srcId="{930452E1-293A-4804-9AD2-E53B94608D56}" destId="{1A385492-E76F-4B22-9064-58D648E04DA7}" srcOrd="0" destOrd="0" presId="urn:microsoft.com/office/officeart/2005/8/layout/hList1"/>
    <dgm:cxn modelId="{FB9F6C08-0C82-46BD-B253-EE099A5F5322}" type="presOf" srcId="{97A0A0F8-19D3-45BA-8791-6565A454DDF2}" destId="{34083978-5BA0-40E3-AB18-2F3A89BB9529}" srcOrd="0" destOrd="6" presId="urn:microsoft.com/office/officeart/2005/8/layout/hList1"/>
    <dgm:cxn modelId="{9608EB10-00AE-4934-8E4B-086313DAB8DF}" srcId="{930452E1-293A-4804-9AD2-E53B94608D56}" destId="{8BA72D17-7BA6-4EEC-9D8F-B8C838710041}" srcOrd="11" destOrd="0" parTransId="{0F5FBAD8-AD44-46D4-A269-61722E66F256}" sibTransId="{E3FC8309-6326-40FB-9073-3D7AEB94A19E}"/>
    <dgm:cxn modelId="{6F26F710-8AFD-4B38-B988-CD131E120FD1}" type="presOf" srcId="{8B1D4CA5-5A06-4C34-B553-5CA4A0EF929A}" destId="{34083978-5BA0-40E3-AB18-2F3A89BB9529}" srcOrd="0" destOrd="1" presId="urn:microsoft.com/office/officeart/2005/8/layout/hList1"/>
    <dgm:cxn modelId="{68389311-2938-461D-857A-1367C38470D0}" type="presOf" srcId="{211292D2-434B-41CF-9CC7-AF0B7A5F3667}" destId="{0045AAE0-9BB3-4F66-A39D-FC0233DDC39E}" srcOrd="0" destOrd="3" presId="urn:microsoft.com/office/officeart/2005/8/layout/hList1"/>
    <dgm:cxn modelId="{EC15F013-80F8-47A2-974E-A5DF75AAE4B5}" type="presOf" srcId="{C5B5E8E0-B131-41F2-B3AB-F46C23C32AE1}" destId="{11FB7C73-6081-42C7-8E15-28075061167B}" srcOrd="0" destOrd="5" presId="urn:microsoft.com/office/officeart/2005/8/layout/hList1"/>
    <dgm:cxn modelId="{48CF5918-0044-4330-99E4-640F7D2EA5D4}" srcId="{984116C9-7CB8-4743-8FBA-68A8BA0D0389}" destId="{65EDE04B-DB38-4C3D-B920-2150E7608E6C}" srcOrd="2" destOrd="0" parTransId="{FA66227E-C60A-4306-BDB5-5F5BFE1FBDC9}" sibTransId="{541ED062-8CC9-4A14-8911-044BE30EFD51}"/>
    <dgm:cxn modelId="{2A5CCA1C-859B-4C66-A0A0-0595D43650B4}" srcId="{930452E1-293A-4804-9AD2-E53B94608D56}" destId="{ABA0FE3A-1D5B-4241-BAA3-76967C05D1B2}" srcOrd="12" destOrd="0" parTransId="{EE444ECD-6931-4CFE-8DF1-50D5685A366E}" sibTransId="{84FA6CB0-229A-41D0-BB63-D4396449EB7C}"/>
    <dgm:cxn modelId="{234C531F-A54A-4D1C-9AA2-6E677E546225}" srcId="{4F795D33-588E-4F04-A4A9-549DB1C8E26C}" destId="{9211B773-99CD-41A0-815F-3349F74767BE}" srcOrd="8" destOrd="0" parTransId="{4D9CD551-5184-46D8-8382-3CB30F4C8891}" sibTransId="{B6F272C0-2104-4FEB-903B-986FB1E9D169}"/>
    <dgm:cxn modelId="{CF054625-3F40-4697-A452-105D944D3C54}" type="presOf" srcId="{AE3A9795-297D-4956-8F24-A0BB661053C4}" destId="{34083978-5BA0-40E3-AB18-2F3A89BB9529}" srcOrd="0" destOrd="3" presId="urn:microsoft.com/office/officeart/2005/8/layout/hList1"/>
    <dgm:cxn modelId="{B5F82226-35DB-45FA-92C6-691B5B7ADC22}" srcId="{930452E1-293A-4804-9AD2-E53B94608D56}" destId="{6B246171-2CEA-4334-A626-C040BCBAFE8F}" srcOrd="10" destOrd="0" parTransId="{0B31777D-F73F-4DC4-9862-78B73C01E203}" sibTransId="{7676E128-ACA2-4725-9B73-9C2E7F077835}"/>
    <dgm:cxn modelId="{5E4BA327-8890-447A-A1C0-57B1187DBA61}" srcId="{4F795D33-588E-4F04-A4A9-549DB1C8E26C}" destId="{C6EDDA3E-E1C1-43B1-BE1B-03084F584BD4}" srcOrd="0" destOrd="0" parTransId="{F662D252-A01A-4E35-8A7D-1669BA582145}" sibTransId="{74EF5025-7093-4770-BF7A-FA7D8F8ADD92}"/>
    <dgm:cxn modelId="{4E9D602D-E62B-4AF8-B78E-7390549DCDBD}" type="presOf" srcId="{57154A28-8B6D-4117-9728-0D0A1972F37C}" destId="{0045AAE0-9BB3-4F66-A39D-FC0233DDC39E}" srcOrd="0" destOrd="12" presId="urn:microsoft.com/office/officeart/2005/8/layout/hList1"/>
    <dgm:cxn modelId="{9ACF2334-ABBA-9746-B049-B4F10EC94224}" type="presOf" srcId="{E346D9E4-7AFF-F44A-827B-D11B4486C98E}" destId="{11FB7C73-6081-42C7-8E15-28075061167B}" srcOrd="0" destOrd="0" presId="urn:microsoft.com/office/officeart/2005/8/layout/hList1"/>
    <dgm:cxn modelId="{024E6F3E-A2E3-4167-9E37-F548F3470847}" type="presOf" srcId="{12300736-FDD6-4A0D-B153-43BFFD491D0E}" destId="{11FB7C73-6081-42C7-8E15-28075061167B}" srcOrd="0" destOrd="2" presId="urn:microsoft.com/office/officeart/2005/8/layout/hList1"/>
    <dgm:cxn modelId="{1D1EC242-4027-438C-A1D4-27021DBAB12F}" srcId="{930452E1-293A-4804-9AD2-E53B94608D56}" destId="{8BD0533A-3226-4BD9-B709-D32DFF3BB22D}" srcOrd="7" destOrd="0" parTransId="{463A7EE2-DCDD-4000-A26A-585F77ACB7A9}" sibTransId="{F6491618-BFE0-4B70-B9A7-8C48981922E3}"/>
    <dgm:cxn modelId="{56E2C743-5F44-47DD-BE69-2573E2CD737E}" srcId="{930452E1-293A-4804-9AD2-E53B94608D56}" destId="{9800D701-8F86-4A05-B651-585D9FEAC317}" srcOrd="1" destOrd="0" parTransId="{4298BE77-606C-4D0C-9E6F-5A353841ADD3}" sibTransId="{E8960B45-C800-4AE8-9DDB-9D003C9681B2}"/>
    <dgm:cxn modelId="{F8C1B944-DB02-4396-B05F-5DE1D8FEE82A}" type="presOf" srcId="{A2A86366-14A4-4D66-B16E-29D3CC6CE87B}" destId="{0045AAE0-9BB3-4F66-A39D-FC0233DDC39E}" srcOrd="0" destOrd="7" presId="urn:microsoft.com/office/officeart/2005/8/layout/hList1"/>
    <dgm:cxn modelId="{D8B37D46-47F6-4E21-8D2F-31EA09D0AB6C}" srcId="{95DC9BD3-A379-422F-8FED-8B6CAEE5E50F}" destId="{930452E1-293A-4804-9AD2-E53B94608D56}" srcOrd="1" destOrd="0" parTransId="{E210C1DE-4672-44F1-907C-D04B45F94A6B}" sibTransId="{D290115E-DB80-4D4E-BA00-6031E90A2C43}"/>
    <dgm:cxn modelId="{52955049-3303-4420-ADB0-C1260B179AB1}" type="presOf" srcId="{984116C9-7CB8-4743-8FBA-68A8BA0D0389}" destId="{E2E7CD91-C3A5-46F8-BFD0-A1BEBFC45E9D}" srcOrd="0" destOrd="0" presId="urn:microsoft.com/office/officeart/2005/8/layout/hList1"/>
    <dgm:cxn modelId="{CAB7B04A-D625-4340-9D72-EC4D2412BD4D}" type="presOf" srcId="{50877DF8-CA67-405B-9EAE-D3C42CE12281}" destId="{34083978-5BA0-40E3-AB18-2F3A89BB9529}" srcOrd="0" destOrd="2" presId="urn:microsoft.com/office/officeart/2005/8/layout/hList1"/>
    <dgm:cxn modelId="{6D9A2159-50AD-43A9-8F66-B5975500B1A9}" srcId="{984116C9-7CB8-4743-8FBA-68A8BA0D0389}" destId="{A46A3656-D58B-4104-AD77-164E8FD6B3BE}" srcOrd="0" destOrd="0" parTransId="{D96F2B39-CAAF-4805-83E2-41DA58483F62}" sibTransId="{35D13E60-C53F-48E1-8A0F-450DAA5363B9}"/>
    <dgm:cxn modelId="{8B0E385B-F714-4AD8-9316-7A37EE41D9AF}" type="presOf" srcId="{9211B773-99CD-41A0-815F-3349F74767BE}" destId="{34083978-5BA0-40E3-AB18-2F3A89BB9529}" srcOrd="0" destOrd="8" presId="urn:microsoft.com/office/officeart/2005/8/layout/hList1"/>
    <dgm:cxn modelId="{C9E5245D-E285-468F-93F9-4E6F8F2371FB}" srcId="{984116C9-7CB8-4743-8FBA-68A8BA0D0389}" destId="{88C0187E-7E19-4169-98A9-2615B797B561}" srcOrd="4" destOrd="0" parTransId="{9A21BC0F-BB89-4DC0-B2D2-21CE4D9367C1}" sibTransId="{E412002C-DA6E-4E36-BC68-C75F6E48F0A5}"/>
    <dgm:cxn modelId="{FAAB645D-EE31-46F0-98EB-56CF33042DF1}" srcId="{95DC9BD3-A379-422F-8FED-8B6CAEE5E50F}" destId="{4F795D33-588E-4F04-A4A9-549DB1C8E26C}" srcOrd="2" destOrd="0" parTransId="{CFFAE9E9-E51E-4DE2-82F4-C806E357DD59}" sibTransId="{A7405A77-B610-4D58-B9F8-618D507318BE}"/>
    <dgm:cxn modelId="{CAFFCB5D-F3B2-47BE-A764-CCC71EC70EC3}" type="presOf" srcId="{8797FB70-1B93-4734-8648-EB9F7C914335}" destId="{34083978-5BA0-40E3-AB18-2F3A89BB9529}" srcOrd="0" destOrd="7" presId="urn:microsoft.com/office/officeart/2005/8/layout/hList1"/>
    <dgm:cxn modelId="{1BFA0860-B3E5-4740-9A6D-DC45CE18C177}" srcId="{4F795D33-588E-4F04-A4A9-549DB1C8E26C}" destId="{B51C4B53-C46D-4D69-89C0-B4DF67213A1B}" srcOrd="5" destOrd="0" parTransId="{63EE915F-1782-4268-9DBD-AFC1192ABDCB}" sibTransId="{E46ECECB-0677-4334-B968-8B018BA58672}"/>
    <dgm:cxn modelId="{EE00EB61-E130-4886-9CBE-05A340B390AE}" srcId="{984116C9-7CB8-4743-8FBA-68A8BA0D0389}" destId="{1BCFD93A-4627-4306-9642-CA202804FED5}" srcOrd="9" destOrd="0" parTransId="{F8B8DF01-CE7F-4E3C-B76F-CC5577E431A9}" sibTransId="{AFB05442-7BBA-45D6-BDAD-5E5ABC6ACF17}"/>
    <dgm:cxn modelId="{0199E963-5698-4AAC-9BBC-2B243712E2EE}" type="presOf" srcId="{B51C4B53-C46D-4D69-89C0-B4DF67213A1B}" destId="{34083978-5BA0-40E3-AB18-2F3A89BB9529}" srcOrd="0" destOrd="5" presId="urn:microsoft.com/office/officeart/2005/8/layout/hList1"/>
    <dgm:cxn modelId="{52B2BC64-0DA0-4454-A5BA-C9EB5B7AF52A}" srcId="{4F795D33-588E-4F04-A4A9-549DB1C8E26C}" destId="{9DA84057-AC96-430D-9BA1-E29322F4C314}" srcOrd="4" destOrd="0" parTransId="{631BBDCC-E1F0-44ED-942F-129C7DC76514}" sibTransId="{37E229A6-83FC-4F5E-BBB4-C536880357C8}"/>
    <dgm:cxn modelId="{25E75466-8079-4D9F-AFF1-58ED07ADF5B0}" srcId="{930452E1-293A-4804-9AD2-E53B94608D56}" destId="{B58CB870-048B-4A17-9C5F-2D44BB6E28E6}" srcOrd="9" destOrd="0" parTransId="{D7D4AA14-CE8D-429A-99E6-29A4A0D881D8}" sibTransId="{63023922-2085-4C6A-AB38-4636CAE35B20}"/>
    <dgm:cxn modelId="{615B6266-7A08-4251-BED2-834E801832DF}" srcId="{984116C9-7CB8-4743-8FBA-68A8BA0D0389}" destId="{F8EC78B1-0C93-49AB-87F2-7CF6869F8E12}" srcOrd="10" destOrd="0" parTransId="{BB9116C0-2A3D-4F1D-B0DD-DC60583A5675}" sibTransId="{4A2573C9-19A8-48EF-8504-8D5D878D5A14}"/>
    <dgm:cxn modelId="{F0FF286E-0F44-470A-A14C-0338C3B2B244}" srcId="{4F795D33-588E-4F04-A4A9-549DB1C8E26C}" destId="{8797FB70-1B93-4734-8648-EB9F7C914335}" srcOrd="7" destOrd="0" parTransId="{20437D96-FF06-417C-9F53-96EB5ACB9FD6}" sibTransId="{3699A173-4281-4923-99B3-2E84D6EB0AD8}"/>
    <dgm:cxn modelId="{A6FE296E-E8BB-400D-8C6D-A547EAB0B054}" type="presOf" srcId="{7446E575-81A9-4952-A26B-D810E86E2D4E}" destId="{11FB7C73-6081-42C7-8E15-28075061167B}" srcOrd="0" destOrd="4" presId="urn:microsoft.com/office/officeart/2005/8/layout/hList1"/>
    <dgm:cxn modelId="{8C49206F-B844-466E-B887-5BED8CB48FF0}" type="presOf" srcId="{88C0187E-7E19-4169-98A9-2615B797B561}" destId="{0045AAE0-9BB3-4F66-A39D-FC0233DDC39E}" srcOrd="0" destOrd="4" presId="urn:microsoft.com/office/officeart/2005/8/layout/hList1"/>
    <dgm:cxn modelId="{24573F70-3D46-45CB-9A52-382C1EB6D654}" srcId="{984116C9-7CB8-4743-8FBA-68A8BA0D0389}" destId="{57154A28-8B6D-4117-9728-0D0A1972F37C}" srcOrd="12" destOrd="0" parTransId="{3F0BF8A9-7F24-4505-9B20-16EC5058EDAF}" sibTransId="{B16F4430-1CA7-4B6D-9BC9-C0AC0763B2FE}"/>
    <dgm:cxn modelId="{179E4172-FFDF-4FF0-B31C-B720998D08DA}" srcId="{930452E1-293A-4804-9AD2-E53B94608D56}" destId="{0E42B978-3B82-404A-A586-FF29BEA7C2F8}" srcOrd="6" destOrd="0" parTransId="{FE75DBF1-E126-4DB3-8A75-2275B7FB031B}" sibTransId="{D9319DB3-48C0-4D24-AA53-3CD0AE5C5786}"/>
    <dgm:cxn modelId="{15317374-2B5F-4FEF-818F-80557B978F67}" srcId="{930452E1-293A-4804-9AD2-E53B94608D56}" destId="{12300736-FDD6-4A0D-B153-43BFFD491D0E}" srcOrd="2" destOrd="0" parTransId="{55DB2629-8EEF-4DF0-8926-AA426DB6E54C}" sibTransId="{E7E46FFE-367F-4325-AD5A-72F63DC8C03C}"/>
    <dgm:cxn modelId="{3A0A8A74-32EE-43E5-8B99-EF307A1866E6}" srcId="{930452E1-293A-4804-9AD2-E53B94608D56}" destId="{8C9A3502-3061-4DFC-A4B5-167A45261D09}" srcOrd="8" destOrd="0" parTransId="{7F2F0302-0B9B-40F5-917F-05E2A8648F1A}" sibTransId="{8ACDBA8E-1DDC-483C-AE4A-FC71F3C0F40A}"/>
    <dgm:cxn modelId="{A8633076-E30C-476D-9A28-90CEE3672174}" srcId="{984116C9-7CB8-4743-8FBA-68A8BA0D0389}" destId="{F3148051-0E86-4DFE-8718-C907FBD73C54}" srcOrd="11" destOrd="0" parTransId="{11FF34D2-CEBB-49AA-8D5A-F4F426C8D359}" sibTransId="{95884344-F29B-4A23-B535-8FAF9260E466}"/>
    <dgm:cxn modelId="{7F223F77-ABED-47D4-9356-4B6FB17FE342}" type="presOf" srcId="{32B2BED4-44FE-482A-961C-2B41D3A7600C}" destId="{0045AAE0-9BB3-4F66-A39D-FC0233DDC39E}" srcOrd="0" destOrd="8" presId="urn:microsoft.com/office/officeart/2005/8/layout/hList1"/>
    <dgm:cxn modelId="{53EDC178-C234-4E16-B30E-2BC42145339D}" srcId="{984116C9-7CB8-4743-8FBA-68A8BA0D0389}" destId="{F7F66761-CD01-4AED-9C48-6DF5EFB78460}" srcOrd="15" destOrd="0" parTransId="{71F718B4-5F40-4695-960B-E9BC10A10644}" sibTransId="{6963FE2A-E567-461D-85FD-63866A9036A6}"/>
    <dgm:cxn modelId="{7332E179-E3CD-4634-8E37-F4116FFA6E01}" type="presOf" srcId="{F7F66761-CD01-4AED-9C48-6DF5EFB78460}" destId="{0045AAE0-9BB3-4F66-A39D-FC0233DDC39E}" srcOrd="0" destOrd="15" presId="urn:microsoft.com/office/officeart/2005/8/layout/hList1"/>
    <dgm:cxn modelId="{06CA3181-D868-4382-B8AA-F46502337871}" type="presOf" srcId="{106044BC-EB42-4243-A052-E4315AC484D1}" destId="{0045AAE0-9BB3-4F66-A39D-FC0233DDC39E}" srcOrd="0" destOrd="6" presId="urn:microsoft.com/office/officeart/2005/8/layout/hList1"/>
    <dgm:cxn modelId="{61DFCB81-4119-49F6-AA1A-F4444FF3A0C0}" type="presOf" srcId="{C6EDDA3E-E1C1-43B1-BE1B-03084F584BD4}" destId="{34083978-5BA0-40E3-AB18-2F3A89BB9529}" srcOrd="0" destOrd="0" presId="urn:microsoft.com/office/officeart/2005/8/layout/hList1"/>
    <dgm:cxn modelId="{9195AD85-F788-4AA7-B0A9-50B584487A3C}" srcId="{930452E1-293A-4804-9AD2-E53B94608D56}" destId="{7446E575-81A9-4952-A26B-D810E86E2D4E}" srcOrd="4" destOrd="0" parTransId="{5F077C06-2D94-4DD6-8B9A-84608374AB5D}" sibTransId="{E3BD575F-C2A2-4387-9DF4-03B863424058}"/>
    <dgm:cxn modelId="{64352586-E876-4FC1-97A3-47C57C14C1CD}" type="presOf" srcId="{F3148051-0E86-4DFE-8718-C907FBD73C54}" destId="{0045AAE0-9BB3-4F66-A39D-FC0233DDC39E}" srcOrd="0" destOrd="11" presId="urn:microsoft.com/office/officeart/2005/8/layout/hList1"/>
    <dgm:cxn modelId="{B10A3787-02C5-432B-BBC2-8458C5BE1734}" type="presOf" srcId="{95DC9BD3-A379-422F-8FED-8B6CAEE5E50F}" destId="{65A7E2D6-9371-4D34-A20D-39ECD97705FE}" srcOrd="0" destOrd="0" presId="urn:microsoft.com/office/officeart/2005/8/layout/hList1"/>
    <dgm:cxn modelId="{315EC68B-232F-46B1-82AB-80285D8EE2A5}" srcId="{984116C9-7CB8-4743-8FBA-68A8BA0D0389}" destId="{EBCE9B76-8548-4D49-BDCC-26262B0BF0D3}" srcOrd="14" destOrd="0" parTransId="{1E388D64-8AAB-46D7-B0A3-66DF5E7CCEB2}" sibTransId="{16CF713C-D05B-4141-9705-81CE21CBC193}"/>
    <dgm:cxn modelId="{F41A2F90-E2A3-48D6-AB34-1C947B9EC699}" type="presOf" srcId="{6B246171-2CEA-4334-A626-C040BCBAFE8F}" destId="{11FB7C73-6081-42C7-8E15-28075061167B}" srcOrd="0" destOrd="10" presId="urn:microsoft.com/office/officeart/2005/8/layout/hList1"/>
    <dgm:cxn modelId="{D03C1994-F91E-44EF-9FDC-53976172B5CE}" srcId="{984116C9-7CB8-4743-8FBA-68A8BA0D0389}" destId="{B8F824C3-BBD0-4D53-81AD-39BB3DB05BBC}" srcOrd="5" destOrd="0" parTransId="{E9565284-45BD-45BA-83AF-A628C8653065}" sibTransId="{B08D1615-EF73-4F70-BADF-7F45B860A178}"/>
    <dgm:cxn modelId="{139C4495-626C-4309-9794-543AD1382CA8}" type="presOf" srcId="{ABA0FE3A-1D5B-4241-BAA3-76967C05D1B2}" destId="{11FB7C73-6081-42C7-8E15-28075061167B}" srcOrd="0" destOrd="12" presId="urn:microsoft.com/office/officeart/2005/8/layout/hList1"/>
    <dgm:cxn modelId="{CBDC8F95-80E2-4FB2-9AA6-1A251CEBA3F3}" srcId="{984116C9-7CB8-4743-8FBA-68A8BA0D0389}" destId="{371AAEF8-512F-4FE5-96E2-E57784CC4165}" srcOrd="1" destOrd="0" parTransId="{DC0230DF-A42E-4897-B1CB-E5446D4FC2BF}" sibTransId="{61AD2E8E-303E-4DDF-8173-CFD0DE03AA58}"/>
    <dgm:cxn modelId="{A893D196-D4A3-4DDC-8ACA-719CC73C7EBD}" srcId="{4F795D33-588E-4F04-A4A9-549DB1C8E26C}" destId="{8B1D4CA5-5A06-4C34-B553-5CA4A0EF929A}" srcOrd="1" destOrd="0" parTransId="{08010A86-98E6-4E13-B6DC-09537C4860AA}" sibTransId="{97982467-C44F-45C9-B437-14E8147BF384}"/>
    <dgm:cxn modelId="{F627819C-C823-493D-A1B9-A8295171FC15}" type="presOf" srcId="{8C9A3502-3061-4DFC-A4B5-167A45261D09}" destId="{11FB7C73-6081-42C7-8E15-28075061167B}" srcOrd="0" destOrd="8" presId="urn:microsoft.com/office/officeart/2005/8/layout/hList1"/>
    <dgm:cxn modelId="{402D9EA1-734F-4205-8F07-394CE39169C7}" type="presOf" srcId="{0E42B978-3B82-404A-A586-FF29BEA7C2F8}" destId="{11FB7C73-6081-42C7-8E15-28075061167B}" srcOrd="0" destOrd="6" presId="urn:microsoft.com/office/officeart/2005/8/layout/hList1"/>
    <dgm:cxn modelId="{CDD215A9-DBA1-45E8-8C33-D48DCD950BC7}" type="presOf" srcId="{9800D701-8F86-4A05-B651-585D9FEAC317}" destId="{11FB7C73-6081-42C7-8E15-28075061167B}" srcOrd="0" destOrd="1" presId="urn:microsoft.com/office/officeart/2005/8/layout/hList1"/>
    <dgm:cxn modelId="{BD271CA9-1988-4A96-A9AA-7BDCDD322FA1}" type="presOf" srcId="{F8EC78B1-0C93-49AB-87F2-7CF6869F8E12}" destId="{0045AAE0-9BB3-4F66-A39D-FC0233DDC39E}" srcOrd="0" destOrd="10" presId="urn:microsoft.com/office/officeart/2005/8/layout/hList1"/>
    <dgm:cxn modelId="{C358D8AC-BD2E-9343-9AB3-23D97201AAFA}" srcId="{930452E1-293A-4804-9AD2-E53B94608D56}" destId="{E346D9E4-7AFF-F44A-827B-D11B4486C98E}" srcOrd="0" destOrd="0" parTransId="{ADF4136B-B7DA-2F48-97F6-DCD318258E48}" sibTransId="{90388B89-FF32-3143-9C0D-00005C69A88D}"/>
    <dgm:cxn modelId="{CD0E32B0-F9D4-4E5E-B50B-D7F75D88F083}" srcId="{984116C9-7CB8-4743-8FBA-68A8BA0D0389}" destId="{32B2BED4-44FE-482A-961C-2B41D3A7600C}" srcOrd="8" destOrd="0" parTransId="{3997C317-9FD0-4C46-9F54-ECD1300A7FCE}" sibTransId="{A0B88670-513A-484F-B2D4-4A2044B0A58D}"/>
    <dgm:cxn modelId="{55345BB3-99F0-4245-B4C7-7C783995E5AB}" type="presOf" srcId="{B8F824C3-BBD0-4D53-81AD-39BB3DB05BBC}" destId="{0045AAE0-9BB3-4F66-A39D-FC0233DDC39E}" srcOrd="0" destOrd="5" presId="urn:microsoft.com/office/officeart/2005/8/layout/hList1"/>
    <dgm:cxn modelId="{86CA86B5-950A-4727-A058-36E22249F0F9}" type="presOf" srcId="{0E723C5B-0701-4762-9664-DEDE8F884A4E}" destId="{0045AAE0-9BB3-4F66-A39D-FC0233DDC39E}" srcOrd="0" destOrd="13" presId="urn:microsoft.com/office/officeart/2005/8/layout/hList1"/>
    <dgm:cxn modelId="{4D242ABB-149D-4739-9F82-59878A3812AB}" srcId="{984116C9-7CB8-4743-8FBA-68A8BA0D0389}" destId="{106044BC-EB42-4243-A052-E4315AC484D1}" srcOrd="6" destOrd="0" parTransId="{4534F2FB-F94F-47B2-82B7-AB9FF6E8E9ED}" sibTransId="{C456CF4E-994F-44A9-990D-F6F494AE972E}"/>
    <dgm:cxn modelId="{04ED92BC-35A9-44E2-BEF9-E0FFB122AF9F}" srcId="{4F795D33-588E-4F04-A4A9-549DB1C8E26C}" destId="{AE3A9795-297D-4956-8F24-A0BB661053C4}" srcOrd="3" destOrd="0" parTransId="{591A684D-9EAC-4848-AD3F-EAFB278CD545}" sibTransId="{EE71AF86-2A45-4BF7-B3E4-06B37870C05B}"/>
    <dgm:cxn modelId="{BC1848BF-C457-4B85-866D-2531F182BA24}" srcId="{984116C9-7CB8-4743-8FBA-68A8BA0D0389}" destId="{0E723C5B-0701-4762-9664-DEDE8F884A4E}" srcOrd="13" destOrd="0" parTransId="{77609A38-5283-47FB-9893-F31D0CB29D67}" sibTransId="{602E3600-0D01-436D-B7FE-E85F5698D53F}"/>
    <dgm:cxn modelId="{C667E1C0-2343-4FC8-8466-A143429E54FA}" srcId="{930452E1-293A-4804-9AD2-E53B94608D56}" destId="{C5B5E8E0-B131-41F2-B3AB-F46C23C32AE1}" srcOrd="5" destOrd="0" parTransId="{50F55FFF-EC46-46A3-A732-1692864B9F18}" sibTransId="{82F8BCAD-979D-4392-B1BF-F44FFE01300A}"/>
    <dgm:cxn modelId="{A33F51C1-F3BF-40EC-89F3-C903A3E0ED24}" type="presOf" srcId="{9DA84057-AC96-430D-9BA1-E29322F4C314}" destId="{34083978-5BA0-40E3-AB18-2F3A89BB9529}" srcOrd="0" destOrd="4" presId="urn:microsoft.com/office/officeart/2005/8/layout/hList1"/>
    <dgm:cxn modelId="{8322FBC1-8C3B-42F3-86D3-E23669F96559}" type="presOf" srcId="{1BCFD93A-4627-4306-9642-CA202804FED5}" destId="{0045AAE0-9BB3-4F66-A39D-FC0233DDC39E}" srcOrd="0" destOrd="9" presId="urn:microsoft.com/office/officeart/2005/8/layout/hList1"/>
    <dgm:cxn modelId="{54FD09C2-C59A-41F3-861D-E36756A72E59}" type="presOf" srcId="{A46A3656-D58B-4104-AD77-164E8FD6B3BE}" destId="{0045AAE0-9BB3-4F66-A39D-FC0233DDC39E}" srcOrd="0" destOrd="0" presId="urn:microsoft.com/office/officeart/2005/8/layout/hList1"/>
    <dgm:cxn modelId="{9123C1C5-3489-44E2-8806-2A613DD1632B}" type="presOf" srcId="{EBCE9B76-8548-4D49-BDCC-26262B0BF0D3}" destId="{0045AAE0-9BB3-4F66-A39D-FC0233DDC39E}" srcOrd="0" destOrd="14" presId="urn:microsoft.com/office/officeart/2005/8/layout/hList1"/>
    <dgm:cxn modelId="{049AA3C6-CC47-43B7-B0F1-8AE966C7B71D}" srcId="{95DC9BD3-A379-422F-8FED-8B6CAEE5E50F}" destId="{984116C9-7CB8-4743-8FBA-68A8BA0D0389}" srcOrd="0" destOrd="0" parTransId="{56551181-2879-4D1F-BE7F-DAEAD636B83A}" sibTransId="{E2EFE677-5A73-472D-9604-E8EE162B7721}"/>
    <dgm:cxn modelId="{6F7929C9-E92E-43AA-A793-B00463384A6C}" type="presOf" srcId="{8BA72D17-7BA6-4EEC-9D8F-B8C838710041}" destId="{11FB7C73-6081-42C7-8E15-28075061167B}" srcOrd="0" destOrd="11" presId="urn:microsoft.com/office/officeart/2005/8/layout/hList1"/>
    <dgm:cxn modelId="{572B71C9-8CE4-4F3E-8E16-79BBDF2977A2}" type="presOf" srcId="{8BD0533A-3226-4BD9-B709-D32DFF3BB22D}" destId="{11FB7C73-6081-42C7-8E15-28075061167B}" srcOrd="0" destOrd="7" presId="urn:microsoft.com/office/officeart/2005/8/layout/hList1"/>
    <dgm:cxn modelId="{FB0FFAD2-16AB-4BB8-B595-1573B4E4ED0E}" srcId="{4F795D33-588E-4F04-A4A9-549DB1C8E26C}" destId="{97A0A0F8-19D3-45BA-8791-6565A454DDF2}" srcOrd="6" destOrd="0" parTransId="{538554A8-19C1-4F55-BE9D-38E0456C67CE}" sibTransId="{34FBA7CA-43CC-4CB0-8589-2973B5667A2D}"/>
    <dgm:cxn modelId="{18734CD8-2CC7-4108-B0B4-2AE74ACD5926}" type="presOf" srcId="{371AAEF8-512F-4FE5-96E2-E57784CC4165}" destId="{0045AAE0-9BB3-4F66-A39D-FC0233DDC39E}" srcOrd="0" destOrd="1" presId="urn:microsoft.com/office/officeart/2005/8/layout/hList1"/>
    <dgm:cxn modelId="{692385E1-34BA-4D03-9B7D-AB0E50EFAD3F}" type="presOf" srcId="{30C20C2D-B169-437E-856C-061CE2D18B74}" destId="{11FB7C73-6081-42C7-8E15-28075061167B}" srcOrd="0" destOrd="3" presId="urn:microsoft.com/office/officeart/2005/8/layout/hList1"/>
    <dgm:cxn modelId="{4B0BC8E3-1DBE-4E1E-8095-E3CEA21B49EB}" srcId="{4F795D33-588E-4F04-A4A9-549DB1C8E26C}" destId="{50877DF8-CA67-405B-9EAE-D3C42CE12281}" srcOrd="2" destOrd="0" parTransId="{380D2EFF-A105-4AA2-BAB8-F552F15C962C}" sibTransId="{1C66188C-5F55-4E41-8FC1-0F8A13D77360}"/>
    <dgm:cxn modelId="{499394E6-081C-4E24-AB4B-F4676D2E7784}" srcId="{984116C9-7CB8-4743-8FBA-68A8BA0D0389}" destId="{211292D2-434B-41CF-9CC7-AF0B7A5F3667}" srcOrd="3" destOrd="0" parTransId="{FD574055-7139-4F3C-8A92-A5517338C6BE}" sibTransId="{D0D6C112-82CF-4CFC-B144-0E039F21E3F7}"/>
    <dgm:cxn modelId="{7AED16EE-AB00-49FF-913D-F65F9438F907}" type="presOf" srcId="{65EDE04B-DB38-4C3D-B920-2150E7608E6C}" destId="{0045AAE0-9BB3-4F66-A39D-FC0233DDC39E}" srcOrd="0" destOrd="2" presId="urn:microsoft.com/office/officeart/2005/8/layout/hList1"/>
    <dgm:cxn modelId="{C88C87EF-D9E2-4DE8-A3FC-EBDC41DEB790}" type="presOf" srcId="{B58CB870-048B-4A17-9C5F-2D44BB6E28E6}" destId="{11FB7C73-6081-42C7-8E15-28075061167B}" srcOrd="0" destOrd="9" presId="urn:microsoft.com/office/officeart/2005/8/layout/hList1"/>
    <dgm:cxn modelId="{6EF4FEF2-48C8-43E4-B1E5-AA52EE5A3C26}" srcId="{930452E1-293A-4804-9AD2-E53B94608D56}" destId="{30C20C2D-B169-437E-856C-061CE2D18B74}" srcOrd="3" destOrd="0" parTransId="{37D3F332-A71B-4B71-85C8-D9026F6034A9}" sibTransId="{9F975899-BABD-4D3D-8C19-656DFCA74818}"/>
    <dgm:cxn modelId="{CAD2DBFA-DE19-40FD-B94A-6F6BD322DF3C}" type="presOf" srcId="{4F795D33-588E-4F04-A4A9-549DB1C8E26C}" destId="{528B556C-5429-4133-8BB3-15AEA9F447C7}" srcOrd="0" destOrd="0" presId="urn:microsoft.com/office/officeart/2005/8/layout/hList1"/>
    <dgm:cxn modelId="{49AA5A57-7CCC-4630-96AE-4B5EBD4EF191}" type="presParOf" srcId="{65A7E2D6-9371-4D34-A20D-39ECD97705FE}" destId="{53DF4D98-6470-4CFF-BE0D-B9C663A35944}" srcOrd="0" destOrd="0" presId="urn:microsoft.com/office/officeart/2005/8/layout/hList1"/>
    <dgm:cxn modelId="{1BBEA21B-5E34-4A8D-9E79-BED2395F1A14}" type="presParOf" srcId="{53DF4D98-6470-4CFF-BE0D-B9C663A35944}" destId="{E2E7CD91-C3A5-46F8-BFD0-A1BEBFC45E9D}" srcOrd="0" destOrd="0" presId="urn:microsoft.com/office/officeart/2005/8/layout/hList1"/>
    <dgm:cxn modelId="{3CEF8FA7-6A60-4671-B335-53BCBF95125C}" type="presParOf" srcId="{53DF4D98-6470-4CFF-BE0D-B9C663A35944}" destId="{0045AAE0-9BB3-4F66-A39D-FC0233DDC39E}" srcOrd="1" destOrd="0" presId="urn:microsoft.com/office/officeart/2005/8/layout/hList1"/>
    <dgm:cxn modelId="{0134358D-F2F5-4EED-9ECF-70590E4685B6}" type="presParOf" srcId="{65A7E2D6-9371-4D34-A20D-39ECD97705FE}" destId="{3C9F3B84-A8CB-405E-A741-5827E5589FF1}" srcOrd="1" destOrd="0" presId="urn:microsoft.com/office/officeart/2005/8/layout/hList1"/>
    <dgm:cxn modelId="{98328A6F-2C31-42B7-A21C-ED51097BA849}" type="presParOf" srcId="{65A7E2D6-9371-4D34-A20D-39ECD97705FE}" destId="{142EF4AE-B3CC-4E88-A2A4-94AA318A35CE}" srcOrd="2" destOrd="0" presId="urn:microsoft.com/office/officeart/2005/8/layout/hList1"/>
    <dgm:cxn modelId="{7C608CC6-0775-4101-B4ED-A9B5D66F814D}" type="presParOf" srcId="{142EF4AE-B3CC-4E88-A2A4-94AA318A35CE}" destId="{1A385492-E76F-4B22-9064-58D648E04DA7}" srcOrd="0" destOrd="0" presId="urn:microsoft.com/office/officeart/2005/8/layout/hList1"/>
    <dgm:cxn modelId="{7F086F2B-4065-48F6-8380-95009E6278DD}" type="presParOf" srcId="{142EF4AE-B3CC-4E88-A2A4-94AA318A35CE}" destId="{11FB7C73-6081-42C7-8E15-28075061167B}" srcOrd="1" destOrd="0" presId="urn:microsoft.com/office/officeart/2005/8/layout/hList1"/>
    <dgm:cxn modelId="{AD3C4485-9B9A-4983-8B6D-975122028DCB}" type="presParOf" srcId="{65A7E2D6-9371-4D34-A20D-39ECD97705FE}" destId="{899A29AF-D2CB-4888-9B96-2FD9BEA6EAF2}" srcOrd="3" destOrd="0" presId="urn:microsoft.com/office/officeart/2005/8/layout/hList1"/>
    <dgm:cxn modelId="{F76CDD68-8112-4F12-836E-0E65945214A7}" type="presParOf" srcId="{65A7E2D6-9371-4D34-A20D-39ECD97705FE}" destId="{9EB90903-B167-4794-A290-2BD5359F4705}" srcOrd="4" destOrd="0" presId="urn:microsoft.com/office/officeart/2005/8/layout/hList1"/>
    <dgm:cxn modelId="{EC34490C-D3F3-49DB-B554-0D2E7B4A2EC3}" type="presParOf" srcId="{9EB90903-B167-4794-A290-2BD5359F4705}" destId="{528B556C-5429-4133-8BB3-15AEA9F447C7}" srcOrd="0" destOrd="0" presId="urn:microsoft.com/office/officeart/2005/8/layout/hList1"/>
    <dgm:cxn modelId="{C2BEE2DF-9639-4DA1-A0D6-5F7D90B2B4DC}" type="presParOf" srcId="{9EB90903-B167-4794-A290-2BD5359F4705}" destId="{34083978-5BA0-40E3-AB18-2F3A89BB95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40D70-F660-4626-995C-6B67070E43F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9506ECFF-2F0B-41BB-A534-68B9B92A6EC4}">
      <dgm:prSet phldrT="[Text]" custT="1"/>
      <dgm:spPr/>
      <dgm:t>
        <a:bodyPr/>
        <a:lstStyle/>
        <a:p>
          <a:r>
            <a:rPr lang="en-US" sz="2000" dirty="0">
              <a:latin typeface="Tw Cen MT" panose="020B0602020104020603" pitchFamily="34" charset="0"/>
            </a:rPr>
            <a:t>Supportive Housing (affordable units + services)</a:t>
          </a:r>
        </a:p>
      </dgm:t>
    </dgm:pt>
    <dgm:pt modelId="{B25EB6FF-3C22-4DCE-BCA1-BA2770F41DF1}" type="parTrans" cxnId="{D1E2D261-3AED-4308-85CA-41B48CB5F8F8}">
      <dgm:prSet/>
      <dgm:spPr/>
      <dgm:t>
        <a:bodyPr/>
        <a:lstStyle/>
        <a:p>
          <a:endParaRPr lang="en-US"/>
        </a:p>
      </dgm:t>
    </dgm:pt>
    <dgm:pt modelId="{E1534E98-51EE-401B-81A4-EBF93C0AE9D5}" type="sibTrans" cxnId="{D1E2D261-3AED-4308-85CA-41B48CB5F8F8}">
      <dgm:prSet/>
      <dgm:spPr/>
      <dgm:t>
        <a:bodyPr/>
        <a:lstStyle/>
        <a:p>
          <a:endParaRPr lang="en-US"/>
        </a:p>
      </dgm:t>
    </dgm:pt>
    <dgm:pt modelId="{7491396E-A3DA-4AF9-BFB4-51579047D566}">
      <dgm:prSet phldrT="[Text]" custT="1"/>
      <dgm:spPr/>
      <dgm:t>
        <a:bodyPr/>
        <a:lstStyle/>
        <a:p>
          <a:r>
            <a:rPr lang="en-US" sz="1600" dirty="0">
              <a:latin typeface="Tw Cen MT" panose="020B0602020104020603" pitchFamily="34" charset="0"/>
            </a:rPr>
            <a:t>Homeless</a:t>
          </a:r>
        </a:p>
      </dgm:t>
    </dgm:pt>
    <dgm:pt modelId="{9C63F8D2-AF1A-4709-95C7-E14455C20C36}" type="parTrans" cxnId="{B1EA0B0A-27C2-4270-A538-F29570EA2CBA}">
      <dgm:prSet/>
      <dgm:spPr/>
      <dgm:t>
        <a:bodyPr/>
        <a:lstStyle/>
        <a:p>
          <a:endParaRPr lang="en-US"/>
        </a:p>
      </dgm:t>
    </dgm:pt>
    <dgm:pt modelId="{2C713DBE-4294-4382-8BDF-ED8F3CF72863}" type="sibTrans" cxnId="{B1EA0B0A-27C2-4270-A538-F29570EA2CBA}">
      <dgm:prSet/>
      <dgm:spPr/>
      <dgm:t>
        <a:bodyPr/>
        <a:lstStyle/>
        <a:p>
          <a:endParaRPr lang="en-US"/>
        </a:p>
      </dgm:t>
    </dgm:pt>
    <dgm:pt modelId="{3ED22D99-5C02-4B13-920F-190DACD0EEE3}">
      <dgm:prSet phldrT="[Text]" custT="1"/>
      <dgm:spPr/>
      <dgm:t>
        <a:bodyPr/>
        <a:lstStyle/>
        <a:p>
          <a:r>
            <a:rPr lang="en-US" sz="2000" dirty="0">
              <a:latin typeface="Tw Cen MT" panose="020B0602020104020603" pitchFamily="34" charset="0"/>
            </a:rPr>
            <a:t>Affordable rental housing</a:t>
          </a:r>
        </a:p>
      </dgm:t>
    </dgm:pt>
    <dgm:pt modelId="{F496A802-17EA-4F0B-B1A3-9FCE672BDF8E}" type="parTrans" cxnId="{AB4D06B7-3FE0-41A1-8182-8A0116591718}">
      <dgm:prSet/>
      <dgm:spPr/>
      <dgm:t>
        <a:bodyPr/>
        <a:lstStyle/>
        <a:p>
          <a:endParaRPr lang="en-US"/>
        </a:p>
      </dgm:t>
    </dgm:pt>
    <dgm:pt modelId="{6E0D2BB0-AF4F-458B-A4F5-7FA64B29470D}" type="sibTrans" cxnId="{AB4D06B7-3FE0-41A1-8182-8A0116591718}">
      <dgm:prSet/>
      <dgm:spPr/>
      <dgm:t>
        <a:bodyPr/>
        <a:lstStyle/>
        <a:p>
          <a:endParaRPr lang="en-US"/>
        </a:p>
      </dgm:t>
    </dgm:pt>
    <dgm:pt modelId="{B55A0E8E-5E9A-4930-B853-D41C9D9D1CF4}">
      <dgm:prSet phldrT="[Text]" custT="1"/>
      <dgm:spPr/>
      <dgm:t>
        <a:bodyPr/>
        <a:lstStyle/>
        <a:p>
          <a:r>
            <a:rPr lang="en-US" sz="1600" dirty="0">
              <a:latin typeface="Tw Cen MT" panose="020B0602020104020603" pitchFamily="34" charset="0"/>
            </a:rPr>
            <a:t>Public housing</a:t>
          </a:r>
        </a:p>
      </dgm:t>
    </dgm:pt>
    <dgm:pt modelId="{0509C773-6654-47D7-B132-FC0B12F485C5}" type="parTrans" cxnId="{2F66907B-B6C6-4ACC-8406-08872B0300DB}">
      <dgm:prSet/>
      <dgm:spPr/>
      <dgm:t>
        <a:bodyPr/>
        <a:lstStyle/>
        <a:p>
          <a:endParaRPr lang="en-US"/>
        </a:p>
      </dgm:t>
    </dgm:pt>
    <dgm:pt modelId="{01BDC97C-66D3-482B-9D10-0F6A3B0A872B}" type="sibTrans" cxnId="{2F66907B-B6C6-4ACC-8406-08872B0300DB}">
      <dgm:prSet/>
      <dgm:spPr/>
      <dgm:t>
        <a:bodyPr/>
        <a:lstStyle/>
        <a:p>
          <a:endParaRPr lang="en-US"/>
        </a:p>
      </dgm:t>
    </dgm:pt>
    <dgm:pt modelId="{B2BDDD47-1850-406A-BA1B-66735928C989}">
      <dgm:prSet phldrT="[Text]" custT="1"/>
      <dgm:spPr/>
      <dgm:t>
        <a:bodyPr/>
        <a:lstStyle/>
        <a:p>
          <a:r>
            <a:rPr lang="en-US" sz="1600" dirty="0">
              <a:latin typeface="Tw Cen MT" panose="020B0602020104020603" pitchFamily="34" charset="0"/>
            </a:rPr>
            <a:t>Subsidized (Florida Housing, HUD, USDA)</a:t>
          </a:r>
        </a:p>
      </dgm:t>
    </dgm:pt>
    <dgm:pt modelId="{19538D56-C535-405A-A230-AF2999CAEA3C}" type="parTrans" cxnId="{57C01CA0-ED7E-4528-A3DC-5004EA6C9684}">
      <dgm:prSet/>
      <dgm:spPr/>
      <dgm:t>
        <a:bodyPr/>
        <a:lstStyle/>
        <a:p>
          <a:endParaRPr lang="en-US"/>
        </a:p>
      </dgm:t>
    </dgm:pt>
    <dgm:pt modelId="{325A158B-BE8D-49E8-BDBE-18CBE9265AFF}" type="sibTrans" cxnId="{57C01CA0-ED7E-4528-A3DC-5004EA6C9684}">
      <dgm:prSet/>
      <dgm:spPr/>
      <dgm:t>
        <a:bodyPr/>
        <a:lstStyle/>
        <a:p>
          <a:endParaRPr lang="en-US"/>
        </a:p>
      </dgm:t>
    </dgm:pt>
    <dgm:pt modelId="{1F5DFF15-AA32-4498-8661-08FCD464D231}">
      <dgm:prSet phldrT="[Text]" custT="1"/>
      <dgm:spPr/>
      <dgm:t>
        <a:bodyPr/>
        <a:lstStyle/>
        <a:p>
          <a:r>
            <a:rPr lang="en-US" sz="2000" dirty="0">
              <a:latin typeface="Tw Cen MT" panose="020B0602020104020603" pitchFamily="34" charset="0"/>
            </a:rPr>
            <a:t>Affordable home ownership</a:t>
          </a:r>
        </a:p>
      </dgm:t>
    </dgm:pt>
    <dgm:pt modelId="{6B48A744-69E1-40A0-96BB-951635352C6F}" type="parTrans" cxnId="{476CC63C-1A0E-4146-AD2E-F27681A8EEF8}">
      <dgm:prSet/>
      <dgm:spPr/>
      <dgm:t>
        <a:bodyPr/>
        <a:lstStyle/>
        <a:p>
          <a:endParaRPr lang="en-US"/>
        </a:p>
      </dgm:t>
    </dgm:pt>
    <dgm:pt modelId="{A248B6E9-2D68-4128-B3B6-9D1386F045FE}" type="sibTrans" cxnId="{476CC63C-1A0E-4146-AD2E-F27681A8EEF8}">
      <dgm:prSet/>
      <dgm:spPr/>
      <dgm:t>
        <a:bodyPr/>
        <a:lstStyle/>
        <a:p>
          <a:endParaRPr lang="en-US"/>
        </a:p>
      </dgm:t>
    </dgm:pt>
    <dgm:pt modelId="{3515838E-D312-435D-BB81-21498458BA1D}">
      <dgm:prSet phldrT="[Text]" custT="1"/>
      <dgm:spPr/>
      <dgm:t>
        <a:bodyPr/>
        <a:lstStyle/>
        <a:p>
          <a:r>
            <a:rPr lang="en-US" sz="1600" dirty="0">
              <a:latin typeface="Tw Cen MT" panose="020B0602020104020603" pitchFamily="34" charset="0"/>
            </a:rPr>
            <a:t>Shared equity (e.g. community land trust)</a:t>
          </a:r>
        </a:p>
      </dgm:t>
    </dgm:pt>
    <dgm:pt modelId="{7B410D36-EA55-4137-B751-393F996CD269}" type="parTrans" cxnId="{1FE4B5C5-5EFE-4317-ACBB-7E10527AC353}">
      <dgm:prSet/>
      <dgm:spPr/>
      <dgm:t>
        <a:bodyPr/>
        <a:lstStyle/>
        <a:p>
          <a:endParaRPr lang="en-US"/>
        </a:p>
      </dgm:t>
    </dgm:pt>
    <dgm:pt modelId="{011A78B0-EC60-4B7D-9523-367C38EBD183}" type="sibTrans" cxnId="{1FE4B5C5-5EFE-4317-ACBB-7E10527AC353}">
      <dgm:prSet/>
      <dgm:spPr/>
      <dgm:t>
        <a:bodyPr/>
        <a:lstStyle/>
        <a:p>
          <a:endParaRPr lang="en-US"/>
        </a:p>
      </dgm:t>
    </dgm:pt>
    <dgm:pt modelId="{270929CF-69C4-4CAF-9958-1601E60B6ACE}">
      <dgm:prSet phldrT="[Text]" custT="1"/>
      <dgm:spPr/>
      <dgm:t>
        <a:bodyPr/>
        <a:lstStyle/>
        <a:p>
          <a:r>
            <a:rPr lang="en-US" sz="1600" dirty="0">
              <a:latin typeface="Tw Cen MT" panose="020B0602020104020603" pitchFamily="34" charset="0"/>
            </a:rPr>
            <a:t>Down payment assistance</a:t>
          </a:r>
        </a:p>
      </dgm:t>
    </dgm:pt>
    <dgm:pt modelId="{8D2B65A7-2C33-47E5-8346-327476042620}" type="parTrans" cxnId="{E45A9C8A-A156-465D-87D2-FD5EFE1CE5A6}">
      <dgm:prSet/>
      <dgm:spPr/>
      <dgm:t>
        <a:bodyPr/>
        <a:lstStyle/>
        <a:p>
          <a:endParaRPr lang="en-US"/>
        </a:p>
      </dgm:t>
    </dgm:pt>
    <dgm:pt modelId="{809EA0A5-3125-4C94-9285-2AA7011E02A6}" type="sibTrans" cxnId="{E45A9C8A-A156-465D-87D2-FD5EFE1CE5A6}">
      <dgm:prSet/>
      <dgm:spPr/>
      <dgm:t>
        <a:bodyPr/>
        <a:lstStyle/>
        <a:p>
          <a:endParaRPr lang="en-US"/>
        </a:p>
      </dgm:t>
    </dgm:pt>
    <dgm:pt modelId="{0A9D3E32-0429-4C40-A314-DF0FAC29B73B}">
      <dgm:prSet phldrT="[Text]" custT="1"/>
      <dgm:spPr/>
      <dgm:t>
        <a:bodyPr/>
        <a:lstStyle/>
        <a:p>
          <a:r>
            <a:rPr lang="en-US" sz="1600" dirty="0">
              <a:latin typeface="Tw Cen MT" panose="020B0602020104020603" pitchFamily="34" charset="0"/>
            </a:rPr>
            <a:t>Older adults</a:t>
          </a:r>
        </a:p>
      </dgm:t>
    </dgm:pt>
    <dgm:pt modelId="{46CA9DE9-B627-4790-AF87-1341C07FDF56}" type="parTrans" cxnId="{4BC1FF94-5EFF-43BD-9811-9E51745A427A}">
      <dgm:prSet/>
      <dgm:spPr/>
      <dgm:t>
        <a:bodyPr/>
        <a:lstStyle/>
        <a:p>
          <a:endParaRPr lang="en-US"/>
        </a:p>
      </dgm:t>
    </dgm:pt>
    <dgm:pt modelId="{7085FCC7-BE7D-45FD-9549-68EB05693CC8}" type="sibTrans" cxnId="{4BC1FF94-5EFF-43BD-9811-9E51745A427A}">
      <dgm:prSet/>
      <dgm:spPr/>
      <dgm:t>
        <a:bodyPr/>
        <a:lstStyle/>
        <a:p>
          <a:endParaRPr lang="en-US"/>
        </a:p>
      </dgm:t>
    </dgm:pt>
    <dgm:pt modelId="{65354E51-CD13-4FD0-93DA-BB68D7B359B6}">
      <dgm:prSet phldrT="[Text]" custT="1"/>
      <dgm:spPr/>
      <dgm:t>
        <a:bodyPr/>
        <a:lstStyle/>
        <a:p>
          <a:r>
            <a:rPr lang="en-US" sz="1600" dirty="0">
              <a:latin typeface="Tw Cen MT" panose="020B0602020104020603" pitchFamily="34" charset="0"/>
            </a:rPr>
            <a:t>People with disabilities</a:t>
          </a:r>
        </a:p>
      </dgm:t>
    </dgm:pt>
    <dgm:pt modelId="{E54C4147-49F8-4003-8409-2C559774CE9D}" type="parTrans" cxnId="{C8BD9E18-12EE-4264-B729-83BB09093C2B}">
      <dgm:prSet/>
      <dgm:spPr/>
      <dgm:t>
        <a:bodyPr/>
        <a:lstStyle/>
        <a:p>
          <a:endParaRPr lang="en-US"/>
        </a:p>
      </dgm:t>
    </dgm:pt>
    <dgm:pt modelId="{4B100DC9-259F-4F94-BB44-7F99A97698DF}" type="sibTrans" cxnId="{C8BD9E18-12EE-4264-B729-83BB09093C2B}">
      <dgm:prSet/>
      <dgm:spPr/>
      <dgm:t>
        <a:bodyPr/>
        <a:lstStyle/>
        <a:p>
          <a:endParaRPr lang="en-US"/>
        </a:p>
      </dgm:t>
    </dgm:pt>
    <dgm:pt modelId="{737FB136-46F9-4DC5-83EB-060777937E99}">
      <dgm:prSet phldrT="[Text]" custT="1"/>
      <dgm:spPr/>
      <dgm:t>
        <a:bodyPr/>
        <a:lstStyle/>
        <a:p>
          <a:r>
            <a:rPr lang="en-US" sz="1600" dirty="0">
              <a:latin typeface="Tw Cen MT" panose="020B0602020104020603" pitchFamily="34" charset="0"/>
            </a:rPr>
            <a:t>Other special needs</a:t>
          </a:r>
        </a:p>
      </dgm:t>
    </dgm:pt>
    <dgm:pt modelId="{21400F84-974F-4AB9-80AB-49BF0E4865A7}" type="parTrans" cxnId="{4740DBC2-6E5C-4CDE-814F-76D7EFF3AFE1}">
      <dgm:prSet/>
      <dgm:spPr/>
      <dgm:t>
        <a:bodyPr/>
        <a:lstStyle/>
        <a:p>
          <a:endParaRPr lang="en-US"/>
        </a:p>
      </dgm:t>
    </dgm:pt>
    <dgm:pt modelId="{F552E4AA-EAD7-4999-B1DD-59E94F34CA20}" type="sibTrans" cxnId="{4740DBC2-6E5C-4CDE-814F-76D7EFF3AFE1}">
      <dgm:prSet/>
      <dgm:spPr/>
      <dgm:t>
        <a:bodyPr/>
        <a:lstStyle/>
        <a:p>
          <a:endParaRPr lang="en-US"/>
        </a:p>
      </dgm:t>
    </dgm:pt>
    <dgm:pt modelId="{113F9061-BC8B-400C-B0C5-4883E796DB82}">
      <dgm:prSet phldrT="[Text]" custT="1"/>
      <dgm:spPr/>
      <dgm:t>
        <a:bodyPr/>
        <a:lstStyle/>
        <a:p>
          <a:r>
            <a:rPr lang="en-US" sz="1600" dirty="0">
              <a:latin typeface="Tw Cen MT" panose="020B0602020104020603" pitchFamily="34" charset="0"/>
            </a:rPr>
            <a:t>NOAH (Naturally Occurring Affordable Housing)</a:t>
          </a:r>
        </a:p>
      </dgm:t>
    </dgm:pt>
    <dgm:pt modelId="{69CBF89B-8E1A-48AE-836C-BA22A2551767}" type="parTrans" cxnId="{12A0EB6D-B361-4945-B0F6-896680F54593}">
      <dgm:prSet/>
      <dgm:spPr/>
      <dgm:t>
        <a:bodyPr/>
        <a:lstStyle/>
        <a:p>
          <a:endParaRPr lang="en-US"/>
        </a:p>
      </dgm:t>
    </dgm:pt>
    <dgm:pt modelId="{93D8B747-4A28-47E7-8AF1-0D3CFE2FA5C7}" type="sibTrans" cxnId="{12A0EB6D-B361-4945-B0F6-896680F54593}">
      <dgm:prSet/>
      <dgm:spPr/>
      <dgm:t>
        <a:bodyPr/>
        <a:lstStyle/>
        <a:p>
          <a:endParaRPr lang="en-US"/>
        </a:p>
      </dgm:t>
    </dgm:pt>
    <dgm:pt modelId="{552CCA80-8047-48C2-AD01-814233BFA2F7}">
      <dgm:prSet phldrT="[Text]" custT="1"/>
      <dgm:spPr/>
      <dgm:t>
        <a:bodyPr/>
        <a:lstStyle/>
        <a:p>
          <a:r>
            <a:rPr lang="en-US" sz="1600" dirty="0">
              <a:latin typeface="Tw Cen MT" panose="020B0602020104020603" pitchFamily="34" charset="0"/>
            </a:rPr>
            <a:t>Low-interest loans</a:t>
          </a:r>
        </a:p>
      </dgm:t>
    </dgm:pt>
    <dgm:pt modelId="{2C6CD064-285E-4CEF-A7AD-F7110E2493F0}" type="parTrans" cxnId="{FB76DDDD-EDB1-4EFA-83A0-CFA1F1EE7A29}">
      <dgm:prSet/>
      <dgm:spPr/>
      <dgm:t>
        <a:bodyPr/>
        <a:lstStyle/>
        <a:p>
          <a:endParaRPr lang="en-US"/>
        </a:p>
      </dgm:t>
    </dgm:pt>
    <dgm:pt modelId="{17D28DA6-52C9-47DA-B835-D2697DAD3BB8}" type="sibTrans" cxnId="{FB76DDDD-EDB1-4EFA-83A0-CFA1F1EE7A29}">
      <dgm:prSet/>
      <dgm:spPr/>
      <dgm:t>
        <a:bodyPr/>
        <a:lstStyle/>
        <a:p>
          <a:endParaRPr lang="en-US"/>
        </a:p>
      </dgm:t>
    </dgm:pt>
    <dgm:pt modelId="{DF4E88F1-2B2A-44AE-B75C-E986FFE24FB8}">
      <dgm:prSet phldrT="[Text]" custT="1"/>
      <dgm:spPr/>
      <dgm:t>
        <a:bodyPr/>
        <a:lstStyle/>
        <a:p>
          <a:r>
            <a:rPr lang="en-US" sz="1600" dirty="0">
              <a:latin typeface="Tw Cen MT" panose="020B0602020104020603" pitchFamily="34" charset="0"/>
            </a:rPr>
            <a:t>Affordable construction</a:t>
          </a:r>
        </a:p>
      </dgm:t>
    </dgm:pt>
    <dgm:pt modelId="{518D0ACA-0A36-43F2-BAFF-D1DE2C9D52E6}" type="parTrans" cxnId="{EB7A9A3E-5F49-4440-9F59-B878BAAF7D68}">
      <dgm:prSet/>
      <dgm:spPr/>
      <dgm:t>
        <a:bodyPr/>
        <a:lstStyle/>
        <a:p>
          <a:endParaRPr lang="en-US"/>
        </a:p>
      </dgm:t>
    </dgm:pt>
    <dgm:pt modelId="{668084B8-C407-4C72-BF2A-6BBEA63B95A9}" type="sibTrans" cxnId="{EB7A9A3E-5F49-4440-9F59-B878BAAF7D68}">
      <dgm:prSet/>
      <dgm:spPr/>
      <dgm:t>
        <a:bodyPr/>
        <a:lstStyle/>
        <a:p>
          <a:endParaRPr lang="en-US"/>
        </a:p>
      </dgm:t>
    </dgm:pt>
    <dgm:pt modelId="{84180A0C-D4D6-4B9B-9C6E-13C539363E92}">
      <dgm:prSet phldrT="[Text]" custT="1"/>
      <dgm:spPr/>
      <dgm:t>
        <a:bodyPr/>
        <a:lstStyle/>
        <a:p>
          <a:r>
            <a:rPr lang="en-US" sz="1600" dirty="0">
              <a:latin typeface="Tw Cen MT" panose="020B0602020104020603" pitchFamily="34" charset="0"/>
            </a:rPr>
            <a:t>Home rehab and weatherization</a:t>
          </a:r>
        </a:p>
      </dgm:t>
    </dgm:pt>
    <dgm:pt modelId="{4BEBAFFC-A688-4948-99A2-C259EEC14498}" type="parTrans" cxnId="{B5C6CFE5-744B-4F8D-830A-9CC0BA3C9977}">
      <dgm:prSet/>
      <dgm:spPr/>
      <dgm:t>
        <a:bodyPr/>
        <a:lstStyle/>
        <a:p>
          <a:endParaRPr lang="en-US"/>
        </a:p>
      </dgm:t>
    </dgm:pt>
    <dgm:pt modelId="{F24010D4-E6FF-49FC-9A1A-0C82A6ED0284}" type="sibTrans" cxnId="{B5C6CFE5-744B-4F8D-830A-9CC0BA3C9977}">
      <dgm:prSet/>
      <dgm:spPr/>
      <dgm:t>
        <a:bodyPr/>
        <a:lstStyle/>
        <a:p>
          <a:endParaRPr lang="en-US"/>
        </a:p>
      </dgm:t>
    </dgm:pt>
    <dgm:pt modelId="{FA10DE23-0D69-4F08-B348-6347DD4FD831}">
      <dgm:prSet phldrT="[Text]" custT="1"/>
      <dgm:spPr/>
      <dgm:t>
        <a:bodyPr/>
        <a:lstStyle/>
        <a:p>
          <a:r>
            <a:rPr lang="en-US" sz="1600" dirty="0">
              <a:latin typeface="Tw Cen MT" panose="020B0602020104020603" pitchFamily="34" charset="0"/>
            </a:rPr>
            <a:t>Vouchers</a:t>
          </a:r>
        </a:p>
      </dgm:t>
    </dgm:pt>
    <dgm:pt modelId="{BA69A6ED-151A-47F7-A695-2D2332AF10EC}" type="parTrans" cxnId="{E42D19FC-2EE8-4884-AB75-CAB4B42649DB}">
      <dgm:prSet/>
      <dgm:spPr/>
      <dgm:t>
        <a:bodyPr/>
        <a:lstStyle/>
        <a:p>
          <a:endParaRPr lang="en-US"/>
        </a:p>
      </dgm:t>
    </dgm:pt>
    <dgm:pt modelId="{7BEE4D7C-A7D7-449B-8864-7BD231FFBCB6}" type="sibTrans" cxnId="{E42D19FC-2EE8-4884-AB75-CAB4B42649DB}">
      <dgm:prSet/>
      <dgm:spPr/>
      <dgm:t>
        <a:bodyPr/>
        <a:lstStyle/>
        <a:p>
          <a:endParaRPr lang="en-US"/>
        </a:p>
      </dgm:t>
    </dgm:pt>
    <dgm:pt modelId="{E6BBC586-879F-40A8-AB4C-69775E10CC76}" type="pres">
      <dgm:prSet presAssocID="{19340D70-F660-4626-995C-6B67070E43F9}" presName="Name0" presStyleCnt="0">
        <dgm:presLayoutVars>
          <dgm:dir/>
          <dgm:resizeHandles val="exact"/>
        </dgm:presLayoutVars>
      </dgm:prSet>
      <dgm:spPr/>
    </dgm:pt>
    <dgm:pt modelId="{A8C4F542-0C4F-49B7-9F3B-41A289A21CDC}" type="pres">
      <dgm:prSet presAssocID="{19340D70-F660-4626-995C-6B67070E43F9}" presName="fgShape" presStyleLbl="fgShp" presStyleIdx="0" presStyleCnt="1" custLinFactNeighborX="731" custLinFactNeighborY="32323"/>
      <dgm:spPr/>
    </dgm:pt>
    <dgm:pt modelId="{219197E0-5AB2-40E1-96F3-75D7CD5102F5}" type="pres">
      <dgm:prSet presAssocID="{19340D70-F660-4626-995C-6B67070E43F9}" presName="linComp" presStyleCnt="0"/>
      <dgm:spPr/>
    </dgm:pt>
    <dgm:pt modelId="{BD9D9C52-303A-4712-BA2A-5D0C2268996C}" type="pres">
      <dgm:prSet presAssocID="{9506ECFF-2F0B-41BB-A534-68B9B92A6EC4}" presName="compNode" presStyleCnt="0"/>
      <dgm:spPr/>
    </dgm:pt>
    <dgm:pt modelId="{4C3472EE-1E96-4606-A31D-20CF53F4E91B}" type="pres">
      <dgm:prSet presAssocID="{9506ECFF-2F0B-41BB-A534-68B9B92A6EC4}" presName="bkgdShape" presStyleLbl="node1" presStyleIdx="0" presStyleCnt="3"/>
      <dgm:spPr/>
    </dgm:pt>
    <dgm:pt modelId="{896E781F-4E16-4C11-9182-5A57DCEBFA97}" type="pres">
      <dgm:prSet presAssocID="{9506ECFF-2F0B-41BB-A534-68B9B92A6EC4}" presName="nodeTx" presStyleLbl="node1" presStyleIdx="0" presStyleCnt="3">
        <dgm:presLayoutVars>
          <dgm:bulletEnabled val="1"/>
        </dgm:presLayoutVars>
      </dgm:prSet>
      <dgm:spPr/>
    </dgm:pt>
    <dgm:pt modelId="{8383B68D-15E9-4949-8278-069F8D4B6A84}" type="pres">
      <dgm:prSet presAssocID="{9506ECFF-2F0B-41BB-A534-68B9B92A6EC4}" presName="invisiNode" presStyleLbl="node1" presStyleIdx="0" presStyleCnt="3"/>
      <dgm:spPr/>
    </dgm:pt>
    <dgm:pt modelId="{D7520B9C-6ED8-44B9-A344-0D6D3929D50D}" type="pres">
      <dgm:prSet presAssocID="{9506ECFF-2F0B-41BB-A534-68B9B92A6EC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pt>
    <dgm:pt modelId="{EA4CEFAF-3794-479E-AC16-7EE77675DCE1}" type="pres">
      <dgm:prSet presAssocID="{E1534E98-51EE-401B-81A4-EBF93C0AE9D5}" presName="sibTrans" presStyleLbl="sibTrans2D1" presStyleIdx="0" presStyleCnt="0"/>
      <dgm:spPr/>
    </dgm:pt>
    <dgm:pt modelId="{ED39339D-A963-4337-ACBB-C89AD3B6A744}" type="pres">
      <dgm:prSet presAssocID="{3ED22D99-5C02-4B13-920F-190DACD0EEE3}" presName="compNode" presStyleCnt="0"/>
      <dgm:spPr/>
    </dgm:pt>
    <dgm:pt modelId="{1B07FD4B-7F41-42BE-AB8F-AE664EB48F20}" type="pres">
      <dgm:prSet presAssocID="{3ED22D99-5C02-4B13-920F-190DACD0EEE3}" presName="bkgdShape" presStyleLbl="node1" presStyleIdx="1" presStyleCnt="3"/>
      <dgm:spPr/>
    </dgm:pt>
    <dgm:pt modelId="{0B952116-2428-4485-AB9F-7B45CFE9A5CA}" type="pres">
      <dgm:prSet presAssocID="{3ED22D99-5C02-4B13-920F-190DACD0EEE3}" presName="nodeTx" presStyleLbl="node1" presStyleIdx="1" presStyleCnt="3">
        <dgm:presLayoutVars>
          <dgm:bulletEnabled val="1"/>
        </dgm:presLayoutVars>
      </dgm:prSet>
      <dgm:spPr/>
    </dgm:pt>
    <dgm:pt modelId="{E91D5197-A9E9-4963-A302-CFE20422E8C9}" type="pres">
      <dgm:prSet presAssocID="{3ED22D99-5C02-4B13-920F-190DACD0EEE3}" presName="invisiNode" presStyleLbl="node1" presStyleIdx="1" presStyleCnt="3"/>
      <dgm:spPr/>
    </dgm:pt>
    <dgm:pt modelId="{627A0387-AE53-4473-B049-F583CC5AF283}" type="pres">
      <dgm:prSet presAssocID="{3ED22D99-5C02-4B13-920F-190DACD0EEE3}" presName="imagNode"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2B8BDE3-EEF2-4C41-AB42-46FAAEBEFA37}" type="pres">
      <dgm:prSet presAssocID="{6E0D2BB0-AF4F-458B-A4F5-7FA64B29470D}" presName="sibTrans" presStyleLbl="sibTrans2D1" presStyleIdx="0" presStyleCnt="0"/>
      <dgm:spPr/>
    </dgm:pt>
    <dgm:pt modelId="{5138B4C9-DBD6-49EA-B9BD-560F3CBC98EB}" type="pres">
      <dgm:prSet presAssocID="{1F5DFF15-AA32-4498-8661-08FCD464D231}" presName="compNode" presStyleCnt="0"/>
      <dgm:spPr/>
    </dgm:pt>
    <dgm:pt modelId="{217E02C5-EB1A-44B1-9641-32AAABCB52C3}" type="pres">
      <dgm:prSet presAssocID="{1F5DFF15-AA32-4498-8661-08FCD464D231}" presName="bkgdShape" presStyleLbl="node1" presStyleIdx="2" presStyleCnt="3"/>
      <dgm:spPr/>
    </dgm:pt>
    <dgm:pt modelId="{DC8E1B1D-B53D-47CA-9DF1-45377BD2B62D}" type="pres">
      <dgm:prSet presAssocID="{1F5DFF15-AA32-4498-8661-08FCD464D231}" presName="nodeTx" presStyleLbl="node1" presStyleIdx="2" presStyleCnt="3">
        <dgm:presLayoutVars>
          <dgm:bulletEnabled val="1"/>
        </dgm:presLayoutVars>
      </dgm:prSet>
      <dgm:spPr/>
    </dgm:pt>
    <dgm:pt modelId="{4D466DA9-893B-4018-803D-6FEFB95A7D0C}" type="pres">
      <dgm:prSet presAssocID="{1F5DFF15-AA32-4498-8661-08FCD464D231}" presName="invisiNode" presStyleLbl="node1" presStyleIdx="2" presStyleCnt="3"/>
      <dgm:spPr/>
    </dgm:pt>
    <dgm:pt modelId="{8D51943B-7744-40D9-B5C9-2C898F6A51E1}" type="pres">
      <dgm:prSet presAssocID="{1F5DFF15-AA32-4498-8661-08FCD464D231}"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0221C801-4828-4C2F-AA60-2650C7DACE6B}" type="presOf" srcId="{3ED22D99-5C02-4B13-920F-190DACD0EEE3}" destId="{1B07FD4B-7F41-42BE-AB8F-AE664EB48F20}" srcOrd="0" destOrd="0" presId="urn:microsoft.com/office/officeart/2005/8/layout/hList7"/>
    <dgm:cxn modelId="{B1EA0B0A-27C2-4270-A538-F29570EA2CBA}" srcId="{9506ECFF-2F0B-41BB-A534-68B9B92A6EC4}" destId="{7491396E-A3DA-4AF9-BFB4-51579047D566}" srcOrd="0" destOrd="0" parTransId="{9C63F8D2-AF1A-4709-95C7-E14455C20C36}" sibTransId="{2C713DBE-4294-4382-8BDF-ED8F3CF72863}"/>
    <dgm:cxn modelId="{7927830D-75F1-4B31-AD06-13CA27408A02}" type="presOf" srcId="{FA10DE23-0D69-4F08-B348-6347DD4FD831}" destId="{0B952116-2428-4485-AB9F-7B45CFE9A5CA}" srcOrd="1" destOrd="3" presId="urn:microsoft.com/office/officeart/2005/8/layout/hList7"/>
    <dgm:cxn modelId="{DE557614-25D9-41AC-8386-00C05B74D8B5}" type="presOf" srcId="{65354E51-CD13-4FD0-93DA-BB68D7B359B6}" destId="{4C3472EE-1E96-4606-A31D-20CF53F4E91B}" srcOrd="0" destOrd="3" presId="urn:microsoft.com/office/officeart/2005/8/layout/hList7"/>
    <dgm:cxn modelId="{DFACD315-E0F7-44F6-B608-00C27735E5BA}" type="presOf" srcId="{113F9061-BC8B-400C-B0C5-4883E796DB82}" destId="{0B952116-2428-4485-AB9F-7B45CFE9A5CA}" srcOrd="1" destOrd="4" presId="urn:microsoft.com/office/officeart/2005/8/layout/hList7"/>
    <dgm:cxn modelId="{C8BD9E18-12EE-4264-B729-83BB09093C2B}" srcId="{9506ECFF-2F0B-41BB-A534-68B9B92A6EC4}" destId="{65354E51-CD13-4FD0-93DA-BB68D7B359B6}" srcOrd="2" destOrd="0" parTransId="{E54C4147-49F8-4003-8409-2C559774CE9D}" sibTransId="{4B100DC9-259F-4F94-BB44-7F99A97698DF}"/>
    <dgm:cxn modelId="{F4F4CE1D-AB7A-4CC3-97F0-EB6D929D4985}" type="presOf" srcId="{B2BDDD47-1850-406A-BA1B-66735928C989}" destId="{1B07FD4B-7F41-42BE-AB8F-AE664EB48F20}" srcOrd="0" destOrd="2" presId="urn:microsoft.com/office/officeart/2005/8/layout/hList7"/>
    <dgm:cxn modelId="{2B2E5C21-DEC1-4355-95AC-58554966D1AC}" type="presOf" srcId="{113F9061-BC8B-400C-B0C5-4883E796DB82}" destId="{1B07FD4B-7F41-42BE-AB8F-AE664EB48F20}" srcOrd="0" destOrd="4" presId="urn:microsoft.com/office/officeart/2005/8/layout/hList7"/>
    <dgm:cxn modelId="{9F233D26-6A1D-4350-8743-B4EBD43E2ED2}" type="presOf" srcId="{3ED22D99-5C02-4B13-920F-190DACD0EEE3}" destId="{0B952116-2428-4485-AB9F-7B45CFE9A5CA}" srcOrd="1" destOrd="0" presId="urn:microsoft.com/office/officeart/2005/8/layout/hList7"/>
    <dgm:cxn modelId="{0470C42A-3EEF-4EC8-A0F1-F0DDC3BC7ECB}" type="presOf" srcId="{270929CF-69C4-4CAF-9958-1601E60B6ACE}" destId="{217E02C5-EB1A-44B1-9641-32AAABCB52C3}" srcOrd="0" destOrd="2" presId="urn:microsoft.com/office/officeart/2005/8/layout/hList7"/>
    <dgm:cxn modelId="{6F907631-0453-41FD-B5A3-11E379FFE2D4}" type="presOf" srcId="{552CCA80-8047-48C2-AD01-814233BFA2F7}" destId="{DC8E1B1D-B53D-47CA-9DF1-45377BD2B62D}" srcOrd="1" destOrd="3" presId="urn:microsoft.com/office/officeart/2005/8/layout/hList7"/>
    <dgm:cxn modelId="{A68B263B-86EF-4088-B884-4BAC2E31D25A}" type="presOf" srcId="{0A9D3E32-0429-4C40-A314-DF0FAC29B73B}" destId="{4C3472EE-1E96-4606-A31D-20CF53F4E91B}" srcOrd="0" destOrd="2" presId="urn:microsoft.com/office/officeart/2005/8/layout/hList7"/>
    <dgm:cxn modelId="{907BB93C-ED37-4730-8F28-F308C7091DB4}" type="presOf" srcId="{DF4E88F1-2B2A-44AE-B75C-E986FFE24FB8}" destId="{217E02C5-EB1A-44B1-9641-32AAABCB52C3}" srcOrd="0" destOrd="4" presId="urn:microsoft.com/office/officeart/2005/8/layout/hList7"/>
    <dgm:cxn modelId="{476CC63C-1A0E-4146-AD2E-F27681A8EEF8}" srcId="{19340D70-F660-4626-995C-6B67070E43F9}" destId="{1F5DFF15-AA32-4498-8661-08FCD464D231}" srcOrd="2" destOrd="0" parTransId="{6B48A744-69E1-40A0-96BB-951635352C6F}" sibTransId="{A248B6E9-2D68-4128-B3B6-9D1386F045FE}"/>
    <dgm:cxn modelId="{EB7A9A3E-5F49-4440-9F59-B878BAAF7D68}" srcId="{1F5DFF15-AA32-4498-8661-08FCD464D231}" destId="{DF4E88F1-2B2A-44AE-B75C-E986FFE24FB8}" srcOrd="3" destOrd="0" parTransId="{518D0ACA-0A36-43F2-BAFF-D1DE2C9D52E6}" sibTransId="{668084B8-C407-4C72-BF2A-6BBEA63B95A9}"/>
    <dgm:cxn modelId="{14EBB83E-BA91-4367-952A-8C0B0E2B469B}" type="presOf" srcId="{FA10DE23-0D69-4F08-B348-6347DD4FD831}" destId="{1B07FD4B-7F41-42BE-AB8F-AE664EB48F20}" srcOrd="0" destOrd="3" presId="urn:microsoft.com/office/officeart/2005/8/layout/hList7"/>
    <dgm:cxn modelId="{10DC1260-0411-4F6F-BC31-B64471056AA9}" type="presOf" srcId="{B2BDDD47-1850-406A-BA1B-66735928C989}" destId="{0B952116-2428-4485-AB9F-7B45CFE9A5CA}" srcOrd="1" destOrd="2" presId="urn:microsoft.com/office/officeart/2005/8/layout/hList7"/>
    <dgm:cxn modelId="{D1E2D261-3AED-4308-85CA-41B48CB5F8F8}" srcId="{19340D70-F660-4626-995C-6B67070E43F9}" destId="{9506ECFF-2F0B-41BB-A534-68B9B92A6EC4}" srcOrd="0" destOrd="0" parTransId="{B25EB6FF-3C22-4DCE-BCA1-BA2770F41DF1}" sibTransId="{E1534E98-51EE-401B-81A4-EBF93C0AE9D5}"/>
    <dgm:cxn modelId="{83349968-D5BE-40D4-9FF0-0AD68BE4EE6E}" type="presOf" srcId="{1F5DFF15-AA32-4498-8661-08FCD464D231}" destId="{DC8E1B1D-B53D-47CA-9DF1-45377BD2B62D}" srcOrd="1" destOrd="0" presId="urn:microsoft.com/office/officeart/2005/8/layout/hList7"/>
    <dgm:cxn modelId="{12A0EB6D-B361-4945-B0F6-896680F54593}" srcId="{3ED22D99-5C02-4B13-920F-190DACD0EEE3}" destId="{113F9061-BC8B-400C-B0C5-4883E796DB82}" srcOrd="3" destOrd="0" parTransId="{69CBF89B-8E1A-48AE-836C-BA22A2551767}" sibTransId="{93D8B747-4A28-47E7-8AF1-0D3CFE2FA5C7}"/>
    <dgm:cxn modelId="{54A1EB6F-B357-46AA-A513-ABDCF3C82947}" type="presOf" srcId="{737FB136-46F9-4DC5-83EB-060777937E99}" destId="{896E781F-4E16-4C11-9182-5A57DCEBFA97}" srcOrd="1" destOrd="4" presId="urn:microsoft.com/office/officeart/2005/8/layout/hList7"/>
    <dgm:cxn modelId="{2F66907B-B6C6-4ACC-8406-08872B0300DB}" srcId="{3ED22D99-5C02-4B13-920F-190DACD0EEE3}" destId="{B55A0E8E-5E9A-4930-B853-D41C9D9D1CF4}" srcOrd="0" destOrd="0" parTransId="{0509C773-6654-47D7-B132-FC0B12F485C5}" sibTransId="{01BDC97C-66D3-482B-9D10-0F6A3B0A872B}"/>
    <dgm:cxn modelId="{239E6883-977B-4335-8384-745320787213}" type="presOf" srcId="{6E0D2BB0-AF4F-458B-A4F5-7FA64B29470D}" destId="{72B8BDE3-EEF2-4C41-AB42-46FAAEBEFA37}" srcOrd="0" destOrd="0" presId="urn:microsoft.com/office/officeart/2005/8/layout/hList7"/>
    <dgm:cxn modelId="{510D7288-0A07-4609-80A7-BB477FC5A876}" type="presOf" srcId="{19340D70-F660-4626-995C-6B67070E43F9}" destId="{E6BBC586-879F-40A8-AB4C-69775E10CC76}" srcOrd="0" destOrd="0" presId="urn:microsoft.com/office/officeart/2005/8/layout/hList7"/>
    <dgm:cxn modelId="{A5E2B888-0E68-4D2A-B7D1-F6E939AFB693}" type="presOf" srcId="{B55A0E8E-5E9A-4930-B853-D41C9D9D1CF4}" destId="{0B952116-2428-4485-AB9F-7B45CFE9A5CA}" srcOrd="1" destOrd="1" presId="urn:microsoft.com/office/officeart/2005/8/layout/hList7"/>
    <dgm:cxn modelId="{E45A9C8A-A156-465D-87D2-FD5EFE1CE5A6}" srcId="{1F5DFF15-AA32-4498-8661-08FCD464D231}" destId="{270929CF-69C4-4CAF-9958-1601E60B6ACE}" srcOrd="1" destOrd="0" parTransId="{8D2B65A7-2C33-47E5-8346-327476042620}" sibTransId="{809EA0A5-3125-4C94-9285-2AA7011E02A6}"/>
    <dgm:cxn modelId="{9690648C-AB9B-46D8-BAC5-6E22D2CC291B}" type="presOf" srcId="{3515838E-D312-435D-BB81-21498458BA1D}" destId="{DC8E1B1D-B53D-47CA-9DF1-45377BD2B62D}" srcOrd="1" destOrd="1" presId="urn:microsoft.com/office/officeart/2005/8/layout/hList7"/>
    <dgm:cxn modelId="{4BC1FF94-5EFF-43BD-9811-9E51745A427A}" srcId="{9506ECFF-2F0B-41BB-A534-68B9B92A6EC4}" destId="{0A9D3E32-0429-4C40-A314-DF0FAC29B73B}" srcOrd="1" destOrd="0" parTransId="{46CA9DE9-B627-4790-AF87-1341C07FDF56}" sibTransId="{7085FCC7-BE7D-45FD-9549-68EB05693CC8}"/>
    <dgm:cxn modelId="{638D5098-2688-4A22-8256-1E78DC03E4A3}" type="presOf" srcId="{737FB136-46F9-4DC5-83EB-060777937E99}" destId="{4C3472EE-1E96-4606-A31D-20CF53F4E91B}" srcOrd="0" destOrd="4" presId="urn:microsoft.com/office/officeart/2005/8/layout/hList7"/>
    <dgm:cxn modelId="{DB98509C-6C0B-407B-8191-689A52135193}" type="presOf" srcId="{1F5DFF15-AA32-4498-8661-08FCD464D231}" destId="{217E02C5-EB1A-44B1-9641-32AAABCB52C3}" srcOrd="0" destOrd="0" presId="urn:microsoft.com/office/officeart/2005/8/layout/hList7"/>
    <dgm:cxn modelId="{57C01CA0-ED7E-4528-A3DC-5004EA6C9684}" srcId="{3ED22D99-5C02-4B13-920F-190DACD0EEE3}" destId="{B2BDDD47-1850-406A-BA1B-66735928C989}" srcOrd="1" destOrd="0" parTransId="{19538D56-C535-405A-A230-AF2999CAEA3C}" sibTransId="{325A158B-BE8D-49E8-BDBE-18CBE9265AFF}"/>
    <dgm:cxn modelId="{98A8F5B2-4810-4105-AD93-7D9D0959E5EE}" type="presOf" srcId="{9506ECFF-2F0B-41BB-A534-68B9B92A6EC4}" destId="{4C3472EE-1E96-4606-A31D-20CF53F4E91B}" srcOrd="0" destOrd="0" presId="urn:microsoft.com/office/officeart/2005/8/layout/hList7"/>
    <dgm:cxn modelId="{AB4D06B7-3FE0-41A1-8182-8A0116591718}" srcId="{19340D70-F660-4626-995C-6B67070E43F9}" destId="{3ED22D99-5C02-4B13-920F-190DACD0EEE3}" srcOrd="1" destOrd="0" parTransId="{F496A802-17EA-4F0B-B1A3-9FCE672BDF8E}" sibTransId="{6E0D2BB0-AF4F-458B-A4F5-7FA64B29470D}"/>
    <dgm:cxn modelId="{12A623B9-F77C-4834-BD87-38139C242E18}" type="presOf" srcId="{65354E51-CD13-4FD0-93DA-BB68D7B359B6}" destId="{896E781F-4E16-4C11-9182-5A57DCEBFA97}" srcOrd="1" destOrd="3" presId="urn:microsoft.com/office/officeart/2005/8/layout/hList7"/>
    <dgm:cxn modelId="{7B3795C2-0139-493B-8889-4E0C1FF49A79}" type="presOf" srcId="{E1534E98-51EE-401B-81A4-EBF93C0AE9D5}" destId="{EA4CEFAF-3794-479E-AC16-7EE77675DCE1}" srcOrd="0" destOrd="0" presId="urn:microsoft.com/office/officeart/2005/8/layout/hList7"/>
    <dgm:cxn modelId="{9F2DD1C2-8255-4E58-95E7-EC753A8CF2AD}" type="presOf" srcId="{7491396E-A3DA-4AF9-BFB4-51579047D566}" destId="{896E781F-4E16-4C11-9182-5A57DCEBFA97}" srcOrd="1" destOrd="1" presId="urn:microsoft.com/office/officeart/2005/8/layout/hList7"/>
    <dgm:cxn modelId="{0342D5C2-02DE-40AB-930C-D7893ACDAFC5}" type="presOf" srcId="{DF4E88F1-2B2A-44AE-B75C-E986FFE24FB8}" destId="{DC8E1B1D-B53D-47CA-9DF1-45377BD2B62D}" srcOrd="1" destOrd="4" presId="urn:microsoft.com/office/officeart/2005/8/layout/hList7"/>
    <dgm:cxn modelId="{4740DBC2-6E5C-4CDE-814F-76D7EFF3AFE1}" srcId="{9506ECFF-2F0B-41BB-A534-68B9B92A6EC4}" destId="{737FB136-46F9-4DC5-83EB-060777937E99}" srcOrd="3" destOrd="0" parTransId="{21400F84-974F-4AB9-80AB-49BF0E4865A7}" sibTransId="{F552E4AA-EAD7-4999-B1DD-59E94F34CA20}"/>
    <dgm:cxn modelId="{1FE4B5C5-5EFE-4317-ACBB-7E10527AC353}" srcId="{1F5DFF15-AA32-4498-8661-08FCD464D231}" destId="{3515838E-D312-435D-BB81-21498458BA1D}" srcOrd="0" destOrd="0" parTransId="{7B410D36-EA55-4137-B751-393F996CD269}" sibTransId="{011A78B0-EC60-4B7D-9523-367C38EBD183}"/>
    <dgm:cxn modelId="{9F68B1D3-A54F-4912-84D9-036985832661}" type="presOf" srcId="{0A9D3E32-0429-4C40-A314-DF0FAC29B73B}" destId="{896E781F-4E16-4C11-9182-5A57DCEBFA97}" srcOrd="1" destOrd="2" presId="urn:microsoft.com/office/officeart/2005/8/layout/hList7"/>
    <dgm:cxn modelId="{F1C020D5-DC4E-44EC-BFE6-1AFB5F7862E6}" type="presOf" srcId="{9506ECFF-2F0B-41BB-A534-68B9B92A6EC4}" destId="{896E781F-4E16-4C11-9182-5A57DCEBFA97}" srcOrd="1" destOrd="0" presId="urn:microsoft.com/office/officeart/2005/8/layout/hList7"/>
    <dgm:cxn modelId="{4A7743D5-9C4D-44BD-92EE-26F2ABAFC55F}" type="presOf" srcId="{552CCA80-8047-48C2-AD01-814233BFA2F7}" destId="{217E02C5-EB1A-44B1-9641-32AAABCB52C3}" srcOrd="0" destOrd="3" presId="urn:microsoft.com/office/officeart/2005/8/layout/hList7"/>
    <dgm:cxn modelId="{CEBAADDD-534F-4132-AC8E-23F699DAB29B}" type="presOf" srcId="{3515838E-D312-435D-BB81-21498458BA1D}" destId="{217E02C5-EB1A-44B1-9641-32AAABCB52C3}" srcOrd="0" destOrd="1" presId="urn:microsoft.com/office/officeart/2005/8/layout/hList7"/>
    <dgm:cxn modelId="{FB76DDDD-EDB1-4EFA-83A0-CFA1F1EE7A29}" srcId="{1F5DFF15-AA32-4498-8661-08FCD464D231}" destId="{552CCA80-8047-48C2-AD01-814233BFA2F7}" srcOrd="2" destOrd="0" parTransId="{2C6CD064-285E-4CEF-A7AD-F7110E2493F0}" sibTransId="{17D28DA6-52C9-47DA-B835-D2697DAD3BB8}"/>
    <dgm:cxn modelId="{3E57C6E1-06EC-468D-9938-EC2D4EE97B32}" type="presOf" srcId="{7491396E-A3DA-4AF9-BFB4-51579047D566}" destId="{4C3472EE-1E96-4606-A31D-20CF53F4E91B}" srcOrd="0" destOrd="1" presId="urn:microsoft.com/office/officeart/2005/8/layout/hList7"/>
    <dgm:cxn modelId="{C75485E5-E959-452C-B31A-BE61E35C7F48}" type="presOf" srcId="{84180A0C-D4D6-4B9B-9C6E-13C539363E92}" destId="{217E02C5-EB1A-44B1-9641-32AAABCB52C3}" srcOrd="0" destOrd="5" presId="urn:microsoft.com/office/officeart/2005/8/layout/hList7"/>
    <dgm:cxn modelId="{B5C6CFE5-744B-4F8D-830A-9CC0BA3C9977}" srcId="{1F5DFF15-AA32-4498-8661-08FCD464D231}" destId="{84180A0C-D4D6-4B9B-9C6E-13C539363E92}" srcOrd="4" destOrd="0" parTransId="{4BEBAFFC-A688-4948-99A2-C259EEC14498}" sibTransId="{F24010D4-E6FF-49FC-9A1A-0C82A6ED0284}"/>
    <dgm:cxn modelId="{2E3302E6-A297-4089-A0AC-EE66263A5E9C}" type="presOf" srcId="{84180A0C-D4D6-4B9B-9C6E-13C539363E92}" destId="{DC8E1B1D-B53D-47CA-9DF1-45377BD2B62D}" srcOrd="1" destOrd="5" presId="urn:microsoft.com/office/officeart/2005/8/layout/hList7"/>
    <dgm:cxn modelId="{14AEBAEF-F9CB-4E54-87FA-EEF135B7591F}" type="presOf" srcId="{B55A0E8E-5E9A-4930-B853-D41C9D9D1CF4}" destId="{1B07FD4B-7F41-42BE-AB8F-AE664EB48F20}" srcOrd="0" destOrd="1" presId="urn:microsoft.com/office/officeart/2005/8/layout/hList7"/>
    <dgm:cxn modelId="{E42D19FC-2EE8-4884-AB75-CAB4B42649DB}" srcId="{3ED22D99-5C02-4B13-920F-190DACD0EEE3}" destId="{FA10DE23-0D69-4F08-B348-6347DD4FD831}" srcOrd="2" destOrd="0" parTransId="{BA69A6ED-151A-47F7-A695-2D2332AF10EC}" sibTransId="{7BEE4D7C-A7D7-449B-8864-7BD231FFBCB6}"/>
    <dgm:cxn modelId="{0670ADFC-C0A5-434A-A175-5A80A1611BF9}" type="presOf" srcId="{270929CF-69C4-4CAF-9958-1601E60B6ACE}" destId="{DC8E1B1D-B53D-47CA-9DF1-45377BD2B62D}" srcOrd="1" destOrd="2" presId="urn:microsoft.com/office/officeart/2005/8/layout/hList7"/>
    <dgm:cxn modelId="{09B00893-4381-4761-94C3-E73C2572042C}" type="presParOf" srcId="{E6BBC586-879F-40A8-AB4C-69775E10CC76}" destId="{A8C4F542-0C4F-49B7-9F3B-41A289A21CDC}" srcOrd="0" destOrd="0" presId="urn:microsoft.com/office/officeart/2005/8/layout/hList7"/>
    <dgm:cxn modelId="{F8A81F55-1211-4130-8F46-F9007D952E03}" type="presParOf" srcId="{E6BBC586-879F-40A8-AB4C-69775E10CC76}" destId="{219197E0-5AB2-40E1-96F3-75D7CD5102F5}" srcOrd="1" destOrd="0" presId="urn:microsoft.com/office/officeart/2005/8/layout/hList7"/>
    <dgm:cxn modelId="{9FC89168-75FC-4B2B-A17C-DF47DA1405BD}" type="presParOf" srcId="{219197E0-5AB2-40E1-96F3-75D7CD5102F5}" destId="{BD9D9C52-303A-4712-BA2A-5D0C2268996C}" srcOrd="0" destOrd="0" presId="urn:microsoft.com/office/officeart/2005/8/layout/hList7"/>
    <dgm:cxn modelId="{B042E869-823E-43F0-98F5-70D337712FDF}" type="presParOf" srcId="{BD9D9C52-303A-4712-BA2A-5D0C2268996C}" destId="{4C3472EE-1E96-4606-A31D-20CF53F4E91B}" srcOrd="0" destOrd="0" presId="urn:microsoft.com/office/officeart/2005/8/layout/hList7"/>
    <dgm:cxn modelId="{812968C7-CF31-4E30-A218-6676C35982DE}" type="presParOf" srcId="{BD9D9C52-303A-4712-BA2A-5D0C2268996C}" destId="{896E781F-4E16-4C11-9182-5A57DCEBFA97}" srcOrd="1" destOrd="0" presId="urn:microsoft.com/office/officeart/2005/8/layout/hList7"/>
    <dgm:cxn modelId="{1FC632FA-1C8C-4B0F-812E-B94B475FA62F}" type="presParOf" srcId="{BD9D9C52-303A-4712-BA2A-5D0C2268996C}" destId="{8383B68D-15E9-4949-8278-069F8D4B6A84}" srcOrd="2" destOrd="0" presId="urn:microsoft.com/office/officeart/2005/8/layout/hList7"/>
    <dgm:cxn modelId="{4A1F9053-F7E5-4684-BCDC-FD12C4948097}" type="presParOf" srcId="{BD9D9C52-303A-4712-BA2A-5D0C2268996C}" destId="{D7520B9C-6ED8-44B9-A344-0D6D3929D50D}" srcOrd="3" destOrd="0" presId="urn:microsoft.com/office/officeart/2005/8/layout/hList7"/>
    <dgm:cxn modelId="{D923EA2C-2D04-432E-B2BF-854805980601}" type="presParOf" srcId="{219197E0-5AB2-40E1-96F3-75D7CD5102F5}" destId="{EA4CEFAF-3794-479E-AC16-7EE77675DCE1}" srcOrd="1" destOrd="0" presId="urn:microsoft.com/office/officeart/2005/8/layout/hList7"/>
    <dgm:cxn modelId="{02D1026B-5C61-4A39-92E0-5F0FDD877EC4}" type="presParOf" srcId="{219197E0-5AB2-40E1-96F3-75D7CD5102F5}" destId="{ED39339D-A963-4337-ACBB-C89AD3B6A744}" srcOrd="2" destOrd="0" presId="urn:microsoft.com/office/officeart/2005/8/layout/hList7"/>
    <dgm:cxn modelId="{50175BC8-201F-4C9E-8E89-F5E59D8C28FC}" type="presParOf" srcId="{ED39339D-A963-4337-ACBB-C89AD3B6A744}" destId="{1B07FD4B-7F41-42BE-AB8F-AE664EB48F20}" srcOrd="0" destOrd="0" presId="urn:microsoft.com/office/officeart/2005/8/layout/hList7"/>
    <dgm:cxn modelId="{2979A5B3-0F17-45F5-8E2C-3B52D9653F2F}" type="presParOf" srcId="{ED39339D-A963-4337-ACBB-C89AD3B6A744}" destId="{0B952116-2428-4485-AB9F-7B45CFE9A5CA}" srcOrd="1" destOrd="0" presId="urn:microsoft.com/office/officeart/2005/8/layout/hList7"/>
    <dgm:cxn modelId="{A85776A7-5342-4F1D-9F0D-B4156C670291}" type="presParOf" srcId="{ED39339D-A963-4337-ACBB-C89AD3B6A744}" destId="{E91D5197-A9E9-4963-A302-CFE20422E8C9}" srcOrd="2" destOrd="0" presId="urn:microsoft.com/office/officeart/2005/8/layout/hList7"/>
    <dgm:cxn modelId="{7BE85F7E-AC3A-4206-A1B9-5A8E6F6B38B8}" type="presParOf" srcId="{ED39339D-A963-4337-ACBB-C89AD3B6A744}" destId="{627A0387-AE53-4473-B049-F583CC5AF283}" srcOrd="3" destOrd="0" presId="urn:microsoft.com/office/officeart/2005/8/layout/hList7"/>
    <dgm:cxn modelId="{615FD1A4-F5F6-494C-97E0-1C965DE52ECA}" type="presParOf" srcId="{219197E0-5AB2-40E1-96F3-75D7CD5102F5}" destId="{72B8BDE3-EEF2-4C41-AB42-46FAAEBEFA37}" srcOrd="3" destOrd="0" presId="urn:microsoft.com/office/officeart/2005/8/layout/hList7"/>
    <dgm:cxn modelId="{33D7229F-2EF8-4FFB-B4AA-2C11855E1A98}" type="presParOf" srcId="{219197E0-5AB2-40E1-96F3-75D7CD5102F5}" destId="{5138B4C9-DBD6-49EA-B9BD-560F3CBC98EB}" srcOrd="4" destOrd="0" presId="urn:microsoft.com/office/officeart/2005/8/layout/hList7"/>
    <dgm:cxn modelId="{98905C30-C861-4094-B7C4-3297AC4E6E93}" type="presParOf" srcId="{5138B4C9-DBD6-49EA-B9BD-560F3CBC98EB}" destId="{217E02C5-EB1A-44B1-9641-32AAABCB52C3}" srcOrd="0" destOrd="0" presId="urn:microsoft.com/office/officeart/2005/8/layout/hList7"/>
    <dgm:cxn modelId="{41326EBC-5243-43A0-AE0C-4E4A53259B74}" type="presParOf" srcId="{5138B4C9-DBD6-49EA-B9BD-560F3CBC98EB}" destId="{DC8E1B1D-B53D-47CA-9DF1-45377BD2B62D}" srcOrd="1" destOrd="0" presId="urn:microsoft.com/office/officeart/2005/8/layout/hList7"/>
    <dgm:cxn modelId="{4632A391-BC59-438A-BF25-2EC616083F0A}" type="presParOf" srcId="{5138B4C9-DBD6-49EA-B9BD-560F3CBC98EB}" destId="{4D466DA9-893B-4018-803D-6FEFB95A7D0C}" srcOrd="2" destOrd="0" presId="urn:microsoft.com/office/officeart/2005/8/layout/hList7"/>
    <dgm:cxn modelId="{B39CB882-3EA7-44EA-833E-C9CB93728146}" type="presParOf" srcId="{5138B4C9-DBD6-49EA-B9BD-560F3CBC98EB}" destId="{8D51943B-7744-40D9-B5C9-2C898F6A51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7CD91-C3A5-46F8-BFD0-A1BEBFC45E9D}">
      <dsp:nvSpPr>
        <dsp:cNvPr id="0" name=""/>
        <dsp:cNvSpPr/>
      </dsp:nvSpPr>
      <dsp:spPr>
        <a:xfrm>
          <a:off x="2579" y="53219"/>
          <a:ext cx="2515341" cy="42204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600"/>
            </a:spcAft>
            <a:buNone/>
          </a:pPr>
          <a:r>
            <a:rPr lang="en-US" sz="2000" b="1" kern="1200" dirty="0">
              <a:latin typeface="Tw Cen MT" panose="020B0602020104020603" pitchFamily="34" charset="0"/>
            </a:rPr>
            <a:t>$600-799</a:t>
          </a:r>
        </a:p>
      </dsp:txBody>
      <dsp:txXfrm>
        <a:off x="2579" y="53219"/>
        <a:ext cx="2515341" cy="422041"/>
      </dsp:txXfrm>
    </dsp:sp>
    <dsp:sp modelId="{0045AAE0-9BB3-4F66-A39D-FC0233DDC39E}">
      <dsp:nvSpPr>
        <dsp:cNvPr id="0" name=""/>
        <dsp:cNvSpPr/>
      </dsp:nvSpPr>
      <dsp:spPr>
        <a:xfrm>
          <a:off x="2579" y="475261"/>
          <a:ext cx="2515341" cy="48421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Bartenders</a:t>
          </a:r>
          <a:endParaRPr lang="en-US" sz="1400" b="1" i="0" kern="1200" dirty="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Cashiers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Childcare Workers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Dishwashers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Farmworkers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Fast Food and Counter Workers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Food Preparation Workers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Hairdressers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Home Health and Personal Care Aides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Janitors and Cleaners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Laundry and Dry-Cleaning Workers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Maids and Housekeeping Cleaners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Preschool Teachers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Retail Salespersons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Security Guards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Waitstaff</a:t>
          </a:r>
          <a:endParaRPr lang="en-US" sz="1400" kern="1200">
            <a:latin typeface="Tw Cen MT" panose="020B0602020104020603" pitchFamily="34" charset="0"/>
          </a:endParaRPr>
        </a:p>
      </dsp:txBody>
      <dsp:txXfrm>
        <a:off x="2579" y="475261"/>
        <a:ext cx="2515341" cy="4842180"/>
      </dsp:txXfrm>
    </dsp:sp>
    <dsp:sp modelId="{1A385492-E76F-4B22-9064-58D648E04DA7}">
      <dsp:nvSpPr>
        <dsp:cNvPr id="0" name=""/>
        <dsp:cNvSpPr/>
      </dsp:nvSpPr>
      <dsp:spPr>
        <a:xfrm>
          <a:off x="2870069" y="53219"/>
          <a:ext cx="2515341" cy="42204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600"/>
            </a:spcAft>
            <a:buNone/>
          </a:pPr>
          <a:r>
            <a:rPr lang="en-US" sz="2000" b="1" kern="1200" dirty="0">
              <a:latin typeface="Tw Cen MT" panose="020B0602020104020603" pitchFamily="34" charset="0"/>
            </a:rPr>
            <a:t>$800-999</a:t>
          </a:r>
        </a:p>
      </dsp:txBody>
      <dsp:txXfrm>
        <a:off x="2870069" y="53219"/>
        <a:ext cx="2515341" cy="422041"/>
      </dsp:txXfrm>
    </dsp:sp>
    <dsp:sp modelId="{11FB7C73-6081-42C7-8E15-28075061167B}">
      <dsp:nvSpPr>
        <dsp:cNvPr id="0" name=""/>
        <dsp:cNvSpPr/>
      </dsp:nvSpPr>
      <dsp:spPr>
        <a:xfrm>
          <a:off x="2870069" y="475261"/>
          <a:ext cx="2515341" cy="48421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Construction Laborers</a:t>
          </a:r>
          <a:endParaRPr lang="en-US" sz="1400" kern="1200" dirty="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Restaurant Cooks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Customer Service Reps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Hotel, Motel, and Resort Desk Clerks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Landscaping and Groundskeeping Workers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Medical Assistants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Nursing Assistants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Office Clerks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Pharmacy Techs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Receptionists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Secretaries and Administrative Assistants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Tellers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Veterinary Techs</a:t>
          </a:r>
          <a:endParaRPr lang="en-US" sz="1400" kern="1200">
            <a:latin typeface="Tw Cen MT" panose="020B0602020104020603" pitchFamily="34" charset="0"/>
          </a:endParaRPr>
        </a:p>
      </dsp:txBody>
      <dsp:txXfrm>
        <a:off x="2870069" y="475261"/>
        <a:ext cx="2515341" cy="4842180"/>
      </dsp:txXfrm>
    </dsp:sp>
    <dsp:sp modelId="{528B556C-5429-4133-8BB3-15AEA9F447C7}">
      <dsp:nvSpPr>
        <dsp:cNvPr id="0" name=""/>
        <dsp:cNvSpPr/>
      </dsp:nvSpPr>
      <dsp:spPr>
        <a:xfrm>
          <a:off x="5737558" y="53219"/>
          <a:ext cx="2515341" cy="42204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600"/>
            </a:spcAft>
            <a:buNone/>
          </a:pPr>
          <a:r>
            <a:rPr lang="en-US" sz="2000" b="1" kern="1200" dirty="0">
              <a:latin typeface="Tw Cen MT" panose="020B0602020104020603" pitchFamily="34" charset="0"/>
            </a:rPr>
            <a:t>$1,000-1,200</a:t>
          </a:r>
        </a:p>
      </dsp:txBody>
      <dsp:txXfrm>
        <a:off x="5737558" y="53219"/>
        <a:ext cx="2515341" cy="422041"/>
      </dsp:txXfrm>
    </dsp:sp>
    <dsp:sp modelId="{34083978-5BA0-40E3-AB18-2F3A89BB9529}">
      <dsp:nvSpPr>
        <dsp:cNvPr id="0" name=""/>
        <dsp:cNvSpPr/>
      </dsp:nvSpPr>
      <dsp:spPr>
        <a:xfrm>
          <a:off x="5737558" y="475261"/>
          <a:ext cx="2515341" cy="484218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Bus Drivers</a:t>
          </a:r>
          <a:endParaRPr lang="en-US" sz="1400" b="1" kern="1200" dirty="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Correctional Officers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Dental Assistants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Light Truck Drivers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1" i="0" u="none" kern="1200" dirty="0">
              <a:latin typeface="Tw Cen MT" panose="020B0602020104020603" pitchFamily="34" charset="0"/>
            </a:rPr>
            <a:t>Median, All Occupations</a:t>
          </a:r>
          <a:endParaRPr lang="en-US" sz="1400" b="1" kern="1200" dirty="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dirty="0">
              <a:latin typeface="Tw Cen MT" panose="020B0602020104020603" pitchFamily="34" charset="0"/>
            </a:rPr>
            <a:t>Mental Health and Substance Abuse Social Workers</a:t>
          </a:r>
          <a:endParaRPr lang="en-US" sz="1400" kern="1200" dirty="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Painters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r>
            <a:rPr lang="en-US" sz="1400" b="0" i="0" u="none" kern="1200">
              <a:latin typeface="Tw Cen MT" panose="020B0602020104020603" pitchFamily="34" charset="0"/>
            </a:rPr>
            <a:t>Roofers</a:t>
          </a:r>
          <a:endParaRPr lang="en-US" sz="1400" kern="1200">
            <a:latin typeface="Tw Cen MT" panose="020B0602020104020603" pitchFamily="34" charset="0"/>
          </a:endParaRPr>
        </a:p>
        <a:p>
          <a:pPr marL="114300" lvl="1" indent="-114300" algn="l" defTabSz="622300">
            <a:lnSpc>
              <a:spcPct val="90000"/>
            </a:lnSpc>
            <a:spcBef>
              <a:spcPct val="0"/>
            </a:spcBef>
            <a:spcAft>
              <a:spcPts val="600"/>
            </a:spcAft>
            <a:buChar char="•"/>
          </a:pPr>
          <a:endParaRPr lang="en-US" sz="1400" kern="1200" dirty="0">
            <a:latin typeface="Tw Cen MT" panose="020B0602020104020603" pitchFamily="34" charset="0"/>
          </a:endParaRPr>
        </a:p>
      </dsp:txBody>
      <dsp:txXfrm>
        <a:off x="5737558" y="475261"/>
        <a:ext cx="2515341" cy="4842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72EE-1E96-4606-A31D-20CF53F4E91B}">
      <dsp:nvSpPr>
        <dsp:cNvPr id="0" name=""/>
        <dsp:cNvSpPr/>
      </dsp:nvSpPr>
      <dsp:spPr>
        <a:xfrm>
          <a:off x="1711" y="0"/>
          <a:ext cx="2663390" cy="502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latin typeface="Tw Cen MT" panose="020B0602020104020603" pitchFamily="34" charset="0"/>
            </a:rPr>
            <a:t>Supportive Housing (affordable units + services)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Homeless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Older adults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People with disabilities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Other special needs</a:t>
          </a:r>
        </a:p>
      </dsp:txBody>
      <dsp:txXfrm>
        <a:off x="1711" y="2011680"/>
        <a:ext cx="2663390" cy="2011680"/>
      </dsp:txXfrm>
    </dsp:sp>
    <dsp:sp modelId="{D7520B9C-6ED8-44B9-A344-0D6D3929D50D}">
      <dsp:nvSpPr>
        <dsp:cNvPr id="0" name=""/>
        <dsp:cNvSpPr/>
      </dsp:nvSpPr>
      <dsp:spPr>
        <a:xfrm>
          <a:off x="496045" y="301752"/>
          <a:ext cx="1674723" cy="16747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07FD4B-7F41-42BE-AB8F-AE664EB48F20}">
      <dsp:nvSpPr>
        <dsp:cNvPr id="0" name=""/>
        <dsp:cNvSpPr/>
      </dsp:nvSpPr>
      <dsp:spPr>
        <a:xfrm>
          <a:off x="2745004" y="0"/>
          <a:ext cx="2663390" cy="502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latin typeface="Tw Cen MT" panose="020B0602020104020603" pitchFamily="34" charset="0"/>
            </a:rPr>
            <a:t>Affordable rental housing</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Public housing</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Subsidized (Florida Housing, HUD, USDA)</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Vouchers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NOAH (Naturally Occurring Affordable Housing)</a:t>
          </a:r>
        </a:p>
      </dsp:txBody>
      <dsp:txXfrm>
        <a:off x="2745004" y="2011680"/>
        <a:ext cx="2663390" cy="2011680"/>
      </dsp:txXfrm>
    </dsp:sp>
    <dsp:sp modelId="{627A0387-AE53-4473-B049-F583CC5AF283}">
      <dsp:nvSpPr>
        <dsp:cNvPr id="0" name=""/>
        <dsp:cNvSpPr/>
      </dsp:nvSpPr>
      <dsp:spPr>
        <a:xfrm>
          <a:off x="3239338" y="301752"/>
          <a:ext cx="1674723" cy="1674723"/>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7E02C5-EB1A-44B1-9641-32AAABCB52C3}">
      <dsp:nvSpPr>
        <dsp:cNvPr id="0" name=""/>
        <dsp:cNvSpPr/>
      </dsp:nvSpPr>
      <dsp:spPr>
        <a:xfrm>
          <a:off x="5488297" y="0"/>
          <a:ext cx="2663390" cy="502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latin typeface="Tw Cen MT" panose="020B0602020104020603" pitchFamily="34" charset="0"/>
            </a:rPr>
            <a:t>Affordable home ownership</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Shared equity (e.g. community land trust)</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Down payment assistance</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Low-interest loans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Affordable construction</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Home rehab and weatherization</a:t>
          </a:r>
        </a:p>
      </dsp:txBody>
      <dsp:txXfrm>
        <a:off x="5488297" y="2011680"/>
        <a:ext cx="2663390" cy="2011680"/>
      </dsp:txXfrm>
    </dsp:sp>
    <dsp:sp modelId="{8D51943B-7744-40D9-B5C9-2C898F6A51E1}">
      <dsp:nvSpPr>
        <dsp:cNvPr id="0" name=""/>
        <dsp:cNvSpPr/>
      </dsp:nvSpPr>
      <dsp:spPr>
        <a:xfrm>
          <a:off x="5982630" y="301752"/>
          <a:ext cx="1674723" cy="167472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4F542-0C4F-49B7-9F3B-41A289A21CDC}">
      <dsp:nvSpPr>
        <dsp:cNvPr id="0" name=""/>
        <dsp:cNvSpPr/>
      </dsp:nvSpPr>
      <dsp:spPr>
        <a:xfrm>
          <a:off x="380969" y="4267198"/>
          <a:ext cx="7501128" cy="75438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0.10528</cdr:x>
      <cdr:y>0.62881</cdr:y>
    </cdr:from>
    <cdr:to>
      <cdr:x>0.35919</cdr:x>
      <cdr:y>0.79</cdr:y>
    </cdr:to>
    <cdr:sp macro="" textlink="">
      <cdr:nvSpPr>
        <cdr:cNvPr id="2" name="TextBox 1">
          <a:extLst xmlns:a="http://schemas.openxmlformats.org/drawingml/2006/main">
            <a:ext uri="{FF2B5EF4-FFF2-40B4-BE49-F238E27FC236}">
              <a16:creationId xmlns:a16="http://schemas.microsoft.com/office/drawing/2014/main" id="{E75CD9F0-3F21-AC33-241B-3104BCDFF485}"/>
            </a:ext>
          </a:extLst>
        </cdr:cNvPr>
        <cdr:cNvSpPr txBox="1"/>
      </cdr:nvSpPr>
      <cdr:spPr>
        <a:xfrm xmlns:a="http://schemas.openxmlformats.org/drawingml/2006/main">
          <a:off x="864624" y="3061494"/>
          <a:ext cx="2085237" cy="784803"/>
        </a:xfrm>
        <a:prstGeom xmlns:a="http://schemas.openxmlformats.org/drawingml/2006/main" prst="rect">
          <a:avLst/>
        </a:prstGeom>
        <a:solidFill xmlns:a="http://schemas.openxmlformats.org/drawingml/2006/main">
          <a:schemeClr val="bg1">
            <a:alpha val="70000"/>
          </a:schemeClr>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aseline="0" dirty="0">
              <a:solidFill>
                <a:srgbClr val="000000"/>
              </a:solidFill>
              <a:latin typeface="Tw Cen MT" panose="020B0602020104020603" pitchFamily="34" charset="0"/>
            </a:rPr>
            <a:t>Osceola County home prices peaked at $406,000 in 2006, compared to $376,000 statewide (2023 $).</a:t>
          </a:r>
        </a:p>
      </cdr:txBody>
    </cdr:sp>
  </cdr:relSizeAnchor>
  <cdr:relSizeAnchor xmlns:cdr="http://schemas.openxmlformats.org/drawingml/2006/chartDrawing">
    <cdr:from>
      <cdr:x>0.35093</cdr:x>
      <cdr:y>0.23729</cdr:y>
    </cdr:from>
    <cdr:to>
      <cdr:x>0.55323</cdr:x>
      <cdr:y>0.3978</cdr:y>
    </cdr:to>
    <cdr:sp macro="" textlink="">
      <cdr:nvSpPr>
        <cdr:cNvPr id="3" name="TextBox 2">
          <a:extLst xmlns:a="http://schemas.openxmlformats.org/drawingml/2006/main">
            <a:ext uri="{FF2B5EF4-FFF2-40B4-BE49-F238E27FC236}">
              <a16:creationId xmlns:a16="http://schemas.microsoft.com/office/drawing/2014/main" id="{04E39468-5EEB-46C9-6322-49163FA04B3F}"/>
            </a:ext>
          </a:extLst>
        </cdr:cNvPr>
        <cdr:cNvSpPr txBox="1"/>
      </cdr:nvSpPr>
      <cdr:spPr>
        <a:xfrm xmlns:a="http://schemas.openxmlformats.org/drawingml/2006/main">
          <a:off x="2882066" y="1155299"/>
          <a:ext cx="1661359" cy="781451"/>
        </a:xfrm>
        <a:prstGeom xmlns:a="http://schemas.openxmlformats.org/drawingml/2006/main" prst="rect">
          <a:avLst/>
        </a:prstGeom>
        <a:solidFill xmlns:a="http://schemas.openxmlformats.org/drawingml/2006/main">
          <a:schemeClr val="bg1">
            <a:alpha val="70000"/>
          </a:schemeClr>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aseline="0" dirty="0">
              <a:solidFill>
                <a:srgbClr val="000000"/>
              </a:solidFill>
              <a:latin typeface="Tw Cen MT" panose="020B0602020104020603" pitchFamily="34" charset="0"/>
            </a:rPr>
            <a:t>The county median home price fell sharply during the recession, bottoming out at $156,000 in 2011.</a:t>
          </a:r>
          <a:endParaRPr lang="en-US" sz="1200" dirty="0">
            <a:solidFill>
              <a:srgbClr val="000000"/>
            </a:solidFill>
            <a:latin typeface="Tw Cen MT" panose="020B0602020104020603" pitchFamily="34" charset="0"/>
          </a:endParaRPr>
        </a:p>
      </cdr:txBody>
    </cdr:sp>
  </cdr:relSizeAnchor>
  <cdr:relSizeAnchor xmlns:cdr="http://schemas.openxmlformats.org/drawingml/2006/chartDrawing">
    <cdr:from>
      <cdr:x>0.72273</cdr:x>
      <cdr:y>0.36652</cdr:y>
    </cdr:from>
    <cdr:to>
      <cdr:x>0.97069</cdr:x>
      <cdr:y>0.55755</cdr:y>
    </cdr:to>
    <cdr:sp macro="" textlink="">
      <cdr:nvSpPr>
        <cdr:cNvPr id="4" name="TextBox 2">
          <a:extLst xmlns:a="http://schemas.openxmlformats.org/drawingml/2006/main">
            <a:ext uri="{FF2B5EF4-FFF2-40B4-BE49-F238E27FC236}">
              <a16:creationId xmlns:a16="http://schemas.microsoft.com/office/drawing/2014/main" id="{F9624DBC-5D4B-168C-D0A1-4A0957FAD993}"/>
            </a:ext>
          </a:extLst>
        </cdr:cNvPr>
        <cdr:cNvSpPr txBox="1"/>
      </cdr:nvSpPr>
      <cdr:spPr>
        <a:xfrm xmlns:a="http://schemas.openxmlformats.org/drawingml/2006/main">
          <a:off x="5935522" y="1784476"/>
          <a:ext cx="2036349" cy="930063"/>
        </a:xfrm>
        <a:prstGeom xmlns:a="http://schemas.openxmlformats.org/drawingml/2006/main" prst="rect">
          <a:avLst/>
        </a:prstGeom>
        <a:solidFill xmlns:a="http://schemas.openxmlformats.org/drawingml/2006/main">
          <a:schemeClr val="bg1">
            <a:alpha val="70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aseline="0" dirty="0">
              <a:solidFill>
                <a:srgbClr val="000000"/>
              </a:solidFill>
              <a:latin typeface="Tw Cen MT" panose="020B0602020104020603" pitchFamily="34" charset="0"/>
            </a:rPr>
            <a:t>The county median price has closely mirrored the statewide median in recent years. Both reached $400,000 in Q1-2 2023.</a:t>
          </a:r>
          <a:endParaRPr lang="en-US" sz="1200" dirty="0">
            <a:solidFill>
              <a:srgbClr val="000000"/>
            </a:solidFill>
            <a:latin typeface="Tw Cen MT" panose="020B06020201040206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0.47194</cdr:x>
      <cdr:y>0.27145</cdr:y>
    </cdr:from>
    <cdr:to>
      <cdr:x>0.65995</cdr:x>
      <cdr:y>0.30977</cdr:y>
    </cdr:to>
    <cdr:cxnSp macro="">
      <cdr:nvCxnSpPr>
        <cdr:cNvPr id="3" name="Straight Arrow Connector 2">
          <a:extLst xmlns:a="http://schemas.openxmlformats.org/drawingml/2006/main">
            <a:ext uri="{FF2B5EF4-FFF2-40B4-BE49-F238E27FC236}">
              <a16:creationId xmlns:a16="http://schemas.microsoft.com/office/drawing/2014/main" id="{15553A4C-21D0-5213-2B09-146286F8622F}"/>
            </a:ext>
          </a:extLst>
        </cdr:cNvPr>
        <cdr:cNvCxnSpPr/>
      </cdr:nvCxnSpPr>
      <cdr:spPr>
        <a:xfrm xmlns:a="http://schemas.openxmlformats.org/drawingml/2006/main" flipV="1">
          <a:off x="3344418" y="1162050"/>
          <a:ext cx="1332357" cy="16400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0.46815</cdr:x>
      <cdr:y>0.24112</cdr:y>
    </cdr:from>
    <cdr:to>
      <cdr:x>0.64745</cdr:x>
      <cdr:y>0.29074</cdr:y>
    </cdr:to>
    <cdr:sp macro="" textlink="">
      <cdr:nvSpPr>
        <cdr:cNvPr id="6" name="TextBox 5"/>
        <cdr:cNvSpPr txBox="1"/>
      </cdr:nvSpPr>
      <cdr:spPr>
        <a:xfrm xmlns:a="http://schemas.openxmlformats.org/drawingml/2006/main" rot="21195465">
          <a:off x="3317567" y="1032203"/>
          <a:ext cx="1270627" cy="212414"/>
        </a:xfrm>
        <a:prstGeom xmlns:a="http://schemas.openxmlformats.org/drawingml/2006/main" prst="rect">
          <a:avLst/>
        </a:prstGeom>
        <a:noFill xmlns:a="http://schemas.openxmlformats.org/drawingml/2006/main"/>
      </cdr:spPr>
      <cdr:txBody>
        <a:bodyPr xmlns:a="http://schemas.openxmlformats.org/drawingml/2006/main" vertOverflow="clip" wrap="none" rtlCol="0"/>
        <a:lstStyle xmlns:a="http://schemas.openxmlformats.org/drawingml/2006/main"/>
        <a:p xmlns:a="http://schemas.openxmlformats.org/drawingml/2006/main">
          <a:pPr algn="ctr"/>
          <a:r>
            <a:rPr lang="en-US" sz="1000" dirty="0">
              <a:latin typeface="Tw Cen MT" panose="020B0602020104020603" pitchFamily="34" charset="0"/>
            </a:rPr>
            <a:t>+ 77,494 units</a:t>
          </a:r>
        </a:p>
      </cdr:txBody>
    </cdr:sp>
  </cdr:relSizeAnchor>
  <cdr:relSizeAnchor xmlns:cdr="http://schemas.openxmlformats.org/drawingml/2006/chartDrawing">
    <cdr:from>
      <cdr:x>0.46886</cdr:x>
      <cdr:y>0.725</cdr:y>
    </cdr:from>
    <cdr:to>
      <cdr:x>0.6586</cdr:x>
      <cdr:y>0.77654</cdr:y>
    </cdr:to>
    <cdr:cxnSp macro="">
      <cdr:nvCxnSpPr>
        <cdr:cNvPr id="7" name="Straight Arrow Connector 6">
          <a:extLst xmlns:a="http://schemas.openxmlformats.org/drawingml/2006/main">
            <a:ext uri="{FF2B5EF4-FFF2-40B4-BE49-F238E27FC236}">
              <a16:creationId xmlns:a16="http://schemas.microsoft.com/office/drawing/2014/main" id="{C8321DC6-19C0-AD15-3E9E-992335830477}"/>
            </a:ext>
          </a:extLst>
        </cdr:cNvPr>
        <cdr:cNvCxnSpPr/>
      </cdr:nvCxnSpPr>
      <cdr:spPr>
        <a:xfrm xmlns:a="http://schemas.openxmlformats.org/drawingml/2006/main">
          <a:off x="3322636" y="3103579"/>
          <a:ext cx="1344614" cy="22064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0.48566</cdr:x>
      <cdr:y>0.69918</cdr:y>
    </cdr:from>
    <cdr:to>
      <cdr:x>0.6377</cdr:x>
      <cdr:y>0.74703</cdr:y>
    </cdr:to>
    <cdr:sp macro="" textlink="">
      <cdr:nvSpPr>
        <cdr:cNvPr id="10" name="TextBox 1"/>
        <cdr:cNvSpPr txBox="1"/>
      </cdr:nvSpPr>
      <cdr:spPr>
        <a:xfrm xmlns:a="http://schemas.openxmlformats.org/drawingml/2006/main" rot="571573">
          <a:off x="3441655" y="2993058"/>
          <a:ext cx="1077447" cy="204863"/>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aseline="0" dirty="0">
              <a:latin typeface="Tw Cen MT" panose="020B0602020104020603" pitchFamily="34" charset="0"/>
            </a:rPr>
            <a:t>-31,670 units</a:t>
          </a:r>
          <a:endParaRPr lang="en-US" sz="1000" dirty="0">
            <a:latin typeface="Tw Cen MT" panose="020B0602020104020603"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0.88686</cdr:x>
      <cdr:y>0.24649</cdr:y>
    </cdr:from>
    <cdr:to>
      <cdr:x>0.98548</cdr:x>
      <cdr:y>0.33048</cdr:y>
    </cdr:to>
    <cdr:sp macro="" textlink="">
      <cdr:nvSpPr>
        <cdr:cNvPr id="2" name="TextBox 1">
          <a:extLst xmlns:a="http://schemas.openxmlformats.org/drawingml/2006/main">
            <a:ext uri="{FF2B5EF4-FFF2-40B4-BE49-F238E27FC236}">
              <a16:creationId xmlns:a16="http://schemas.microsoft.com/office/drawing/2014/main" id="{030BD227-0FD2-DEE0-2817-FA8CEE5654A4}"/>
            </a:ext>
          </a:extLst>
        </cdr:cNvPr>
        <cdr:cNvSpPr txBox="1"/>
      </cdr:nvSpPr>
      <cdr:spPr>
        <a:xfrm xmlns:a="http://schemas.openxmlformats.org/drawingml/2006/main">
          <a:off x="7720194" y="1142727"/>
          <a:ext cx="858496" cy="389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solidFill>
                <a:srgbClr val="002060"/>
              </a:solidFill>
              <a:latin typeface="Tw Cen MT" panose="020B0602020104020603" pitchFamily="34" charset="0"/>
            </a:rPr>
            <a:t>Evictions</a:t>
          </a:r>
        </a:p>
      </cdr:txBody>
    </cdr:sp>
  </cdr:relSizeAnchor>
  <cdr:relSizeAnchor xmlns:cdr="http://schemas.openxmlformats.org/drawingml/2006/chartDrawing">
    <cdr:from>
      <cdr:x>0.88626</cdr:x>
      <cdr:y>0.66924</cdr:y>
    </cdr:from>
    <cdr:to>
      <cdr:x>0.98488</cdr:x>
      <cdr:y>0.75322</cdr:y>
    </cdr:to>
    <cdr:sp macro="" textlink="">
      <cdr:nvSpPr>
        <cdr:cNvPr id="3" name="TextBox 1">
          <a:extLst xmlns:a="http://schemas.openxmlformats.org/drawingml/2006/main">
            <a:ext uri="{FF2B5EF4-FFF2-40B4-BE49-F238E27FC236}">
              <a16:creationId xmlns:a16="http://schemas.microsoft.com/office/drawing/2014/main" id="{B8C44977-C6FB-DCF8-C1EB-E7C4A24F8ADD}"/>
            </a:ext>
          </a:extLst>
        </cdr:cNvPr>
        <cdr:cNvSpPr txBox="1"/>
      </cdr:nvSpPr>
      <cdr:spPr>
        <a:xfrm xmlns:a="http://schemas.openxmlformats.org/drawingml/2006/main">
          <a:off x="7714971" y="3102616"/>
          <a:ext cx="858496" cy="3893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solidFill>
                <a:schemeClr val="accent1">
                  <a:lumMod val="75000"/>
                </a:schemeClr>
              </a:solidFill>
              <a:latin typeface="Tw Cen MT" panose="020B0602020104020603" pitchFamily="34" charset="0"/>
            </a:rPr>
            <a:t>Foreclosures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2668B-43D1-4360-93B3-96091288849A}" type="datetimeFigureOut">
              <a:rPr lang="en-US" smtClean="0"/>
              <a:t>6/28/24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B245D-144D-4F97-91CF-CCCB4B860F1A}" type="slidenum">
              <a:rPr lang="en-US" smtClean="0"/>
              <a:t>‹#›</a:t>
            </a:fld>
            <a:endParaRPr lang="en-US"/>
          </a:p>
        </p:txBody>
      </p:sp>
    </p:spTree>
    <p:extLst>
      <p:ext uri="{BB962C8B-B14F-4D97-AF65-F5344CB8AC3E}">
        <p14:creationId xmlns:p14="http://schemas.microsoft.com/office/powerpoint/2010/main" val="400482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B245D-144D-4F97-91CF-CCCB4B860F1A}" type="slidenum">
              <a:rPr lang="en-US" smtClean="0"/>
              <a:t>1</a:t>
            </a:fld>
            <a:endParaRPr lang="en-US"/>
          </a:p>
        </p:txBody>
      </p:sp>
    </p:spTree>
    <p:extLst>
      <p:ext uri="{BB962C8B-B14F-4D97-AF65-F5344CB8AC3E}">
        <p14:creationId xmlns:p14="http://schemas.microsoft.com/office/powerpoint/2010/main" val="181634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7B54FBC-4E80-4464-84C6-C2C9DA2F80D3}"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38439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4FBC-4E80-4464-84C6-C2C9DA2F80D3}"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330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4FBC-4E80-4464-84C6-C2C9DA2F80D3}"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087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99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a:xfrm>
            <a:off x="304800" y="599015"/>
            <a:ext cx="85344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4114800" y="1447800"/>
            <a:ext cx="4724400" cy="4953000"/>
          </a:xfrm>
        </p:spPr>
        <p:txBody>
          <a:bodyPr/>
          <a:lstStyle>
            <a:lvl1pPr>
              <a:defRPr>
                <a:solidFill>
                  <a:schemeClr val="bg2">
                    <a:lumMod val="25000"/>
                  </a:schemeClr>
                </a:solidFill>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342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p:txBody>
          <a:bodyPr/>
          <a:lstStyle>
            <a:lvl1pPr>
              <a:defRPr>
                <a:latin typeface="Tw Cen MT" panose="020B0602020104020603" pitchFamily="34" charset="0"/>
              </a:defRPr>
            </a:lvl1pPr>
          </a:lstStyle>
          <a:p>
            <a:r>
              <a:rPr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496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226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7441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5344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4114800" y="1447800"/>
            <a:ext cx="4724400" cy="4953000"/>
          </a:xfrm>
        </p:spPr>
        <p:txBody>
          <a:bodyPr/>
          <a:lstStyle>
            <a:lvl1pPr>
              <a:defRPr>
                <a:solidFill>
                  <a:schemeClr val="bg2">
                    <a:lumMod val="25000"/>
                  </a:schemeClr>
                </a:solidFill>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8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251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5344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4114800" y="1447800"/>
            <a:ext cx="4724400" cy="4953000"/>
          </a:xfrm>
        </p:spPr>
        <p:txBody>
          <a:bodyPr/>
          <a:lstStyle>
            <a:lvl1pPr>
              <a:defRPr>
                <a:solidFill>
                  <a:schemeClr val="bg2">
                    <a:lumMod val="25000"/>
                  </a:schemeClr>
                </a:solidFill>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05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4FBC-4E80-4464-84C6-C2C9DA2F80D3}"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26155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914400" y="3664347"/>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6" name="Rectangle 5"/>
          <p:cNvSpPr/>
          <p:nvPr/>
        </p:nvSpPr>
        <p:spPr>
          <a:xfrm>
            <a:off x="914400" y="3664347"/>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8" name="Title 7"/>
          <p:cNvSpPr>
            <a:spLocks noGrp="1"/>
          </p:cNvSpPr>
          <p:nvPr>
            <p:ph type="ctrTitle"/>
          </p:nvPr>
        </p:nvSpPr>
        <p:spPr>
          <a:xfrm>
            <a:off x="1228725" y="3902472"/>
            <a:ext cx="6858000" cy="990600"/>
          </a:xfrm>
        </p:spPr>
        <p:txBody>
          <a:bodyPr anchor="t"/>
          <a:lstStyle>
            <a:lvl1pPr algn="r">
              <a:defRPr sz="3200">
                <a:solidFill>
                  <a:schemeClr val="tx1"/>
                </a:solidFill>
              </a:defRPr>
            </a:lvl1pPr>
          </a:lstStyle>
          <a:p>
            <a:r>
              <a:rPr lang="en-US"/>
              <a:t>Click to edit Master title style</a:t>
            </a:r>
          </a:p>
        </p:txBody>
      </p:sp>
      <p:sp>
        <p:nvSpPr>
          <p:cNvPr id="10" name="Date Placeholder 27"/>
          <p:cNvSpPr>
            <a:spLocks noGrp="1"/>
          </p:cNvSpPr>
          <p:nvPr>
            <p:ph type="dt" sz="half" idx="10"/>
          </p:nvPr>
        </p:nvSpPr>
        <p:spPr>
          <a:xfrm>
            <a:off x="6400800" y="6354763"/>
            <a:ext cx="2286000" cy="366712"/>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779F662F-8B84-47ED-9C85-36F171F57704}" type="datetimeFigureOut">
              <a:rPr lang="en-US"/>
              <a:pPr/>
              <a:t>6/28/24</a:t>
            </a:fld>
            <a:endParaRPr lang="en-US"/>
          </a:p>
        </p:txBody>
      </p:sp>
      <p:sp>
        <p:nvSpPr>
          <p:cNvPr id="11" name="Footer Placeholder 16"/>
          <p:cNvSpPr>
            <a:spLocks noGrp="1"/>
          </p:cNvSpPr>
          <p:nvPr>
            <p:ph type="ftr" sz="quarter" idx="11"/>
          </p:nvPr>
        </p:nvSpPr>
        <p:spPr>
          <a:xfrm>
            <a:off x="2898775" y="6354763"/>
            <a:ext cx="3475038" cy="366712"/>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endParaRPr lang="en-US"/>
          </a:p>
        </p:txBody>
      </p:sp>
      <p:sp>
        <p:nvSpPr>
          <p:cNvPr id="12" name="Slide Number Placeholder 28"/>
          <p:cNvSpPr>
            <a:spLocks noGrp="1"/>
          </p:cNvSpPr>
          <p:nvPr>
            <p:ph type="sldNum" sz="quarter" idx="12"/>
          </p:nvPr>
        </p:nvSpPr>
        <p:spPr>
          <a:xfrm>
            <a:off x="1216025" y="6354763"/>
            <a:ext cx="1219200" cy="366712"/>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477CE861-C898-437E-974E-1358E6A3DD1A}" type="slidenum">
              <a:rPr lang="en-US"/>
              <a:pPr/>
              <a:t>‹#›</a:t>
            </a:fld>
            <a:endParaRPr lang="en-US"/>
          </a:p>
        </p:txBody>
      </p:sp>
      <p:sp>
        <p:nvSpPr>
          <p:cNvPr id="13" name="Rectangle 12"/>
          <p:cNvSpPr/>
          <p:nvPr userDrawn="1"/>
        </p:nvSpPr>
        <p:spPr>
          <a:xfrm>
            <a:off x="914400" y="5134769"/>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14" name="Rectangle 13"/>
          <p:cNvSpPr/>
          <p:nvPr userDrawn="1"/>
        </p:nvSpPr>
        <p:spPr>
          <a:xfrm>
            <a:off x="914400" y="5134769"/>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15" name="Subtitle 8"/>
          <p:cNvSpPr txBox="1">
            <a:spLocks/>
          </p:cNvSpPr>
          <p:nvPr userDrawn="1"/>
        </p:nvSpPr>
        <p:spPr bwMode="auto">
          <a:xfrm>
            <a:off x="1219200" y="5210969"/>
            <a:ext cx="685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fontAlgn="base">
              <a:spcBef>
                <a:spcPts val="600"/>
              </a:spcBef>
              <a:spcAft>
                <a:spcPct val="0"/>
              </a:spcAft>
              <a:buClr>
                <a:schemeClr val="accent1"/>
              </a:buClr>
              <a:buSzPct val="76000"/>
              <a:buFont typeface="Wingdings 3" pitchFamily="18" charset="2"/>
              <a:buNone/>
              <a:defRPr sz="2000" kern="1200">
                <a:solidFill>
                  <a:schemeClr val="tx2"/>
                </a:solidFill>
                <a:latin typeface="+mj-lt"/>
                <a:ea typeface="+mj-ea"/>
                <a:cs typeface="+mj-cs"/>
              </a:defRPr>
            </a:lvl1pPr>
            <a:lvl2pPr marL="457200" indent="0" algn="ctr" rtl="0" fontAlgn="base">
              <a:spcBef>
                <a:spcPts val="500"/>
              </a:spcBef>
              <a:spcAft>
                <a:spcPct val="0"/>
              </a:spcAft>
              <a:buClr>
                <a:schemeClr val="accent2"/>
              </a:buClr>
              <a:buSzPct val="76000"/>
              <a:buFont typeface="Wingdings 3" pitchFamily="18" charset="2"/>
              <a:buNone/>
              <a:defRPr sz="2300" kern="1200">
                <a:solidFill>
                  <a:schemeClr val="tx2"/>
                </a:solidFill>
                <a:latin typeface="+mn-lt"/>
                <a:ea typeface="+mn-ea"/>
                <a:cs typeface="+mn-cs"/>
              </a:defRPr>
            </a:lvl2pPr>
            <a:lvl3pPr marL="914400" indent="0" algn="ctr" rtl="0" fontAlgn="base">
              <a:spcBef>
                <a:spcPts val="500"/>
              </a:spcBef>
              <a:spcAft>
                <a:spcPct val="0"/>
              </a:spcAft>
              <a:buClr>
                <a:srgbClr val="BCBCBC"/>
              </a:buClr>
              <a:buSzPct val="76000"/>
              <a:buFont typeface="Wingdings 3" pitchFamily="18" charset="2"/>
              <a:buNone/>
              <a:defRPr sz="2000" kern="1200">
                <a:solidFill>
                  <a:schemeClr val="tx1"/>
                </a:solidFill>
                <a:latin typeface="+mn-lt"/>
                <a:ea typeface="+mn-ea"/>
                <a:cs typeface="+mn-cs"/>
              </a:defRPr>
            </a:lvl3pPr>
            <a:lvl4pPr marL="1371600" indent="0" algn="ctr" rtl="0" fontAlgn="base">
              <a:spcBef>
                <a:spcPts val="400"/>
              </a:spcBef>
              <a:spcAft>
                <a:spcPct val="0"/>
              </a:spcAft>
              <a:buClr>
                <a:srgbClr val="8BA2B4"/>
              </a:buClr>
              <a:buSzPct val="70000"/>
              <a:buFont typeface="Wingdings" pitchFamily="2" charset="2"/>
              <a:buNone/>
              <a:defRPr kern="1200">
                <a:solidFill>
                  <a:schemeClr val="tx1"/>
                </a:solidFill>
                <a:latin typeface="+mn-lt"/>
                <a:ea typeface="+mn-ea"/>
                <a:cs typeface="+mn-cs"/>
              </a:defRPr>
            </a:lvl4pPr>
            <a:lvl5pPr marL="1828800" indent="0" algn="ctr" rtl="0" fontAlgn="base">
              <a:spcBef>
                <a:spcPts val="300"/>
              </a:spcBef>
              <a:spcAft>
                <a:spcPct val="0"/>
              </a:spcAft>
              <a:buClr>
                <a:schemeClr val="accent2"/>
              </a:buClr>
              <a:buSzPct val="70000"/>
              <a:buFont typeface="Wingdings" pitchFamily="2" charset="2"/>
              <a:buNone/>
              <a:defRPr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60525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a:ea typeface="+mn-ea"/>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727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1337927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854391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5C55-BD40-44D6-840C-AB14E036E23E}"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3465349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815C55-BD40-44D6-840C-AB14E036E23E}"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493159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815C55-BD40-44D6-840C-AB14E036E23E}" type="datetimeFigureOut">
              <a:rPr lang="en-US" smtClean="0"/>
              <a:t>6/28/24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424942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815C55-BD40-44D6-840C-AB14E036E23E}" type="datetimeFigureOut">
              <a:rPr lang="en-US" smtClean="0"/>
              <a:t>6/28/24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305318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15C55-BD40-44D6-840C-AB14E036E23E}" type="datetimeFigureOut">
              <a:rPr lang="en-US" smtClean="0"/>
              <a:t>6/28/24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1259838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15C55-BD40-44D6-840C-AB14E036E23E}"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374172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54FBC-4E80-4464-84C6-C2C9DA2F80D3}"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36081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15C55-BD40-44D6-840C-AB14E036E23E}"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138012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3182158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1296010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59109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1434723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1B92D-3361-415C-9535-8AB67C6637C2}"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4080162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81B92D-3361-415C-9535-8AB67C6637C2}"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2115811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81B92D-3361-415C-9535-8AB67C6637C2}" type="datetimeFigureOut">
              <a:rPr lang="en-US" smtClean="0"/>
              <a:t>6/28/24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528508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81B92D-3361-415C-9535-8AB67C6637C2}" type="datetimeFigureOut">
              <a:rPr lang="en-US" smtClean="0"/>
              <a:t>6/28/24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703709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1B92D-3361-415C-9535-8AB67C6637C2}" type="datetimeFigureOut">
              <a:rPr lang="en-US" smtClean="0"/>
              <a:t>6/28/24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265009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4FBC-4E80-4464-84C6-C2C9DA2F80D3}"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1714700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81B92D-3361-415C-9535-8AB67C6637C2}"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372172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81B92D-3361-415C-9535-8AB67C6637C2}"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149291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690654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16708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B54FBC-4E80-4464-84C6-C2C9DA2F80D3}" type="datetimeFigureOut">
              <a:rPr lang="en-US" smtClean="0"/>
              <a:t>6/28/24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197727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B54FBC-4E80-4464-84C6-C2C9DA2F80D3}" type="datetimeFigureOut">
              <a:rPr lang="en-US" smtClean="0"/>
              <a:t>6/28/24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617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54FBC-4E80-4464-84C6-C2C9DA2F80D3}" type="datetimeFigureOut">
              <a:rPr lang="en-US" smtClean="0"/>
              <a:t>6/28/24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304121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B54FBC-4E80-4464-84C6-C2C9DA2F80D3}"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60305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B54FBC-4E80-4464-84C6-C2C9DA2F80D3}"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168305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B54FBC-4E80-4464-84C6-C2C9DA2F80D3}" type="datetimeFigureOut">
              <a:rPr lang="en-US" smtClean="0"/>
              <a:t>6/28/24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F288-46F2-4EFD-80E9-B6BF4C2D4BE1}" type="slidenum">
              <a:rPr lang="en-US" smtClean="0"/>
              <a:t>‹#›</a:t>
            </a:fld>
            <a:endParaRPr lang="en-US"/>
          </a:p>
        </p:txBody>
      </p:sp>
    </p:spTree>
    <p:extLst>
      <p:ext uri="{BB962C8B-B14F-4D97-AF65-F5344CB8AC3E}">
        <p14:creationId xmlns:p14="http://schemas.microsoft.com/office/powerpoint/2010/main" val="1400693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8"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31749"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26055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21" r:id="rId3"/>
    <p:sldLayoutId id="2147483722" r:id="rId4"/>
    <p:sldLayoutId id="2147483725" r:id="rId5"/>
    <p:sldLayoutId id="2147483726" r:id="rId6"/>
  </p:sldLayoutIdLst>
  <p:hf hdr="0" ftr="0" dt="0"/>
  <p:txStyles>
    <p:titleStyle>
      <a:lvl1pPr algn="l" rtl="0" fontAlgn="base">
        <a:spcBef>
          <a:spcPct val="0"/>
        </a:spcBef>
        <a:spcAft>
          <a:spcPct val="0"/>
        </a:spcAft>
        <a:defRPr sz="3200" kern="1200">
          <a:solidFill>
            <a:schemeClr val="tx2"/>
          </a:solidFill>
          <a:latin typeface="Tw Cen MT" panose="020B0602020104020603" pitchFamily="34" charset="0"/>
          <a:ea typeface="+mj-ea"/>
          <a:cs typeface="+mj-cs"/>
        </a:defRPr>
      </a:lvl1pPr>
      <a:lvl2pPr algn="l" rtl="0" fontAlgn="base">
        <a:spcBef>
          <a:spcPct val="0"/>
        </a:spcBef>
        <a:spcAft>
          <a:spcPct val="0"/>
        </a:spcAft>
        <a:defRPr sz="3200">
          <a:solidFill>
            <a:schemeClr val="tx2"/>
          </a:solidFill>
          <a:latin typeface="Bookman Old Style" pitchFamily="18" charset="0"/>
          <a:ea typeface="ＭＳ Ｐゴシック" pitchFamily="-72" charset="-128"/>
        </a:defRPr>
      </a:lvl2pPr>
      <a:lvl3pPr algn="l" rtl="0" fontAlgn="base">
        <a:spcBef>
          <a:spcPct val="0"/>
        </a:spcBef>
        <a:spcAft>
          <a:spcPct val="0"/>
        </a:spcAft>
        <a:defRPr sz="3200">
          <a:solidFill>
            <a:schemeClr val="tx2"/>
          </a:solidFill>
          <a:latin typeface="Bookman Old Style" pitchFamily="18" charset="0"/>
          <a:ea typeface="ＭＳ Ｐゴシック" pitchFamily="-72" charset="-128"/>
        </a:defRPr>
      </a:lvl3pPr>
      <a:lvl4pPr algn="l" rtl="0" fontAlgn="base">
        <a:spcBef>
          <a:spcPct val="0"/>
        </a:spcBef>
        <a:spcAft>
          <a:spcPct val="0"/>
        </a:spcAft>
        <a:defRPr sz="3200">
          <a:solidFill>
            <a:schemeClr val="tx2"/>
          </a:solidFill>
          <a:latin typeface="Bookman Old Style" pitchFamily="18" charset="0"/>
          <a:ea typeface="ＭＳ Ｐゴシック" pitchFamily="-72" charset="-128"/>
        </a:defRPr>
      </a:lvl4pPr>
      <a:lvl5pPr algn="l" rtl="0" fontAlgn="base">
        <a:spcBef>
          <a:spcPct val="0"/>
        </a:spcBef>
        <a:spcAft>
          <a:spcPct val="0"/>
        </a:spcAft>
        <a:defRPr sz="3200">
          <a:solidFill>
            <a:schemeClr val="tx2"/>
          </a:solidFill>
          <a:latin typeface="Bookman Old Style" pitchFamily="18" charset="0"/>
          <a:ea typeface="ＭＳ Ｐゴシック" pitchFamily="-72" charset="-128"/>
        </a:defRPr>
      </a:lvl5pPr>
      <a:lvl6pPr marL="457200" algn="l" rtl="0" fontAlgn="base">
        <a:spcBef>
          <a:spcPct val="0"/>
        </a:spcBef>
        <a:spcAft>
          <a:spcPct val="0"/>
        </a:spcAft>
        <a:defRPr sz="3200">
          <a:solidFill>
            <a:schemeClr val="tx2"/>
          </a:solidFill>
          <a:latin typeface="Bookman Old Style" pitchFamily="18" charset="0"/>
          <a:ea typeface="ＭＳ Ｐゴシック" pitchFamily="-72" charset="-128"/>
        </a:defRPr>
      </a:lvl6pPr>
      <a:lvl7pPr marL="914400" algn="l" rtl="0" fontAlgn="base">
        <a:spcBef>
          <a:spcPct val="0"/>
        </a:spcBef>
        <a:spcAft>
          <a:spcPct val="0"/>
        </a:spcAft>
        <a:defRPr sz="3200">
          <a:solidFill>
            <a:schemeClr val="tx2"/>
          </a:solidFill>
          <a:latin typeface="Bookman Old Style" pitchFamily="18" charset="0"/>
          <a:ea typeface="ＭＳ Ｐゴシック" pitchFamily="-72" charset="-128"/>
        </a:defRPr>
      </a:lvl7pPr>
      <a:lvl8pPr marL="1371600" algn="l" rtl="0" fontAlgn="base">
        <a:spcBef>
          <a:spcPct val="0"/>
        </a:spcBef>
        <a:spcAft>
          <a:spcPct val="0"/>
        </a:spcAft>
        <a:defRPr sz="3200">
          <a:solidFill>
            <a:schemeClr val="tx2"/>
          </a:solidFill>
          <a:latin typeface="Bookman Old Style" pitchFamily="18" charset="0"/>
          <a:ea typeface="ＭＳ Ｐゴシック" pitchFamily="-72" charset="-128"/>
        </a:defRPr>
      </a:lvl8pPr>
      <a:lvl9pPr marL="1828800" algn="l" rtl="0" fontAlgn="base">
        <a:spcBef>
          <a:spcPct val="0"/>
        </a:spcBef>
        <a:spcAft>
          <a:spcPct val="0"/>
        </a:spcAft>
        <a:defRPr sz="3200">
          <a:solidFill>
            <a:schemeClr val="tx2"/>
          </a:solidFill>
          <a:latin typeface="Bookman Old Style" pitchFamily="18" charset="0"/>
          <a:ea typeface="ＭＳ Ｐゴシック" pitchFamily="-72" charset="-128"/>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w Cen MT" panose="020B0602020104020603" pitchFamily="34" charset="0"/>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w Cen MT" panose="020B0602020104020603" pitchFamily="34" charset="0"/>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w Cen MT" panose="020B0602020104020603" pitchFamily="34" charset="0"/>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w Cen MT" panose="020B0602020104020603" pitchFamily="34" charset="0"/>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w Cen MT" panose="020B0602020104020603"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8"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1749"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6997512"/>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ea typeface="ＭＳ Ｐゴシック" pitchFamily="-72" charset="-128"/>
        </a:defRPr>
      </a:lvl2pPr>
      <a:lvl3pPr algn="l" rtl="0" fontAlgn="base">
        <a:spcBef>
          <a:spcPct val="0"/>
        </a:spcBef>
        <a:spcAft>
          <a:spcPct val="0"/>
        </a:spcAft>
        <a:defRPr sz="3200">
          <a:solidFill>
            <a:schemeClr val="tx2"/>
          </a:solidFill>
          <a:latin typeface="Bookman Old Style" pitchFamily="18" charset="0"/>
          <a:ea typeface="ＭＳ Ｐゴシック" pitchFamily="-72" charset="-128"/>
        </a:defRPr>
      </a:lvl3pPr>
      <a:lvl4pPr algn="l" rtl="0" fontAlgn="base">
        <a:spcBef>
          <a:spcPct val="0"/>
        </a:spcBef>
        <a:spcAft>
          <a:spcPct val="0"/>
        </a:spcAft>
        <a:defRPr sz="3200">
          <a:solidFill>
            <a:schemeClr val="tx2"/>
          </a:solidFill>
          <a:latin typeface="Bookman Old Style" pitchFamily="18" charset="0"/>
          <a:ea typeface="ＭＳ Ｐゴシック" pitchFamily="-72" charset="-128"/>
        </a:defRPr>
      </a:lvl4pPr>
      <a:lvl5pPr algn="l" rtl="0" fontAlgn="base">
        <a:spcBef>
          <a:spcPct val="0"/>
        </a:spcBef>
        <a:spcAft>
          <a:spcPct val="0"/>
        </a:spcAft>
        <a:defRPr sz="3200">
          <a:solidFill>
            <a:schemeClr val="tx2"/>
          </a:solidFill>
          <a:latin typeface="Bookman Old Style" pitchFamily="18" charset="0"/>
          <a:ea typeface="ＭＳ Ｐゴシック" pitchFamily="-72" charset="-128"/>
        </a:defRPr>
      </a:lvl5pPr>
      <a:lvl6pPr marL="457200" algn="l" rtl="0" fontAlgn="base">
        <a:spcBef>
          <a:spcPct val="0"/>
        </a:spcBef>
        <a:spcAft>
          <a:spcPct val="0"/>
        </a:spcAft>
        <a:defRPr sz="3200">
          <a:solidFill>
            <a:schemeClr val="tx2"/>
          </a:solidFill>
          <a:latin typeface="Bookman Old Style" pitchFamily="18" charset="0"/>
          <a:ea typeface="ＭＳ Ｐゴシック" pitchFamily="-72" charset="-128"/>
        </a:defRPr>
      </a:lvl6pPr>
      <a:lvl7pPr marL="914400" algn="l" rtl="0" fontAlgn="base">
        <a:spcBef>
          <a:spcPct val="0"/>
        </a:spcBef>
        <a:spcAft>
          <a:spcPct val="0"/>
        </a:spcAft>
        <a:defRPr sz="3200">
          <a:solidFill>
            <a:schemeClr val="tx2"/>
          </a:solidFill>
          <a:latin typeface="Bookman Old Style" pitchFamily="18" charset="0"/>
          <a:ea typeface="ＭＳ Ｐゴシック" pitchFamily="-72" charset="-128"/>
        </a:defRPr>
      </a:lvl7pPr>
      <a:lvl8pPr marL="1371600" algn="l" rtl="0" fontAlgn="base">
        <a:spcBef>
          <a:spcPct val="0"/>
        </a:spcBef>
        <a:spcAft>
          <a:spcPct val="0"/>
        </a:spcAft>
        <a:defRPr sz="3200">
          <a:solidFill>
            <a:schemeClr val="tx2"/>
          </a:solidFill>
          <a:latin typeface="Bookman Old Style" pitchFamily="18" charset="0"/>
          <a:ea typeface="ＭＳ Ｐゴシック" pitchFamily="-72" charset="-128"/>
        </a:defRPr>
      </a:lvl8pPr>
      <a:lvl9pPr marL="1828800" algn="l" rtl="0" fontAlgn="base">
        <a:spcBef>
          <a:spcPct val="0"/>
        </a:spcBef>
        <a:spcAft>
          <a:spcPct val="0"/>
        </a:spcAft>
        <a:defRPr sz="3200">
          <a:solidFill>
            <a:schemeClr val="tx2"/>
          </a:solidFill>
          <a:latin typeface="Bookman Old Style" pitchFamily="18" charset="0"/>
          <a:ea typeface="ＭＳ Ｐゴシック" pitchFamily="-72" charset="-128"/>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44815C55-BD40-44D6-840C-AB14E036E23E}" type="datetimeFigureOut">
              <a:rPr lang="en-US" smtClean="0"/>
              <a:pPr/>
              <a:t>6/28/24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1E077F5B-2287-459F-A51C-04DD51BDDF6C}" type="slidenum">
              <a:rPr lang="en-US" smtClean="0"/>
              <a:pPr/>
              <a:t>‹#›</a:t>
            </a:fld>
            <a:endParaRPr lang="en-US" dirty="0"/>
          </a:p>
        </p:txBody>
      </p:sp>
    </p:spTree>
    <p:extLst>
      <p:ext uri="{BB962C8B-B14F-4D97-AF65-F5344CB8AC3E}">
        <p14:creationId xmlns:p14="http://schemas.microsoft.com/office/powerpoint/2010/main" val="334088802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81B92D-3361-415C-9535-8AB67C6637C2}" type="datetimeFigureOut">
              <a:rPr lang="en-US" smtClean="0"/>
              <a:t>6/28/24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3EF52F-E3D1-4A55-BE30-54A76503B5F3}" type="slidenum">
              <a:rPr lang="en-US" smtClean="0"/>
              <a:t>‹#›</a:t>
            </a:fld>
            <a:endParaRPr lang="en-US"/>
          </a:p>
        </p:txBody>
      </p:sp>
    </p:spTree>
    <p:extLst>
      <p:ext uri="{BB962C8B-B14F-4D97-AF65-F5344CB8AC3E}">
        <p14:creationId xmlns:p14="http://schemas.microsoft.com/office/powerpoint/2010/main" val="25274871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flhousing.data.shimberg.ufl.edu/" TargetMode="External"/><Relationship Id="rId2" Type="http://schemas.openxmlformats.org/officeDocument/2006/relationships/hyperlink" Target="http://www.shimberg.ufl.edu/"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40.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5151009"/>
            <a:ext cx="8915400" cy="1879002"/>
          </a:xfrm>
        </p:spPr>
        <p:txBody>
          <a:bodyPr/>
          <a:lstStyle/>
          <a:p>
            <a:pPr marL="0" indent="0">
              <a:spcBef>
                <a:spcPts val="0"/>
              </a:spcBef>
              <a:spcAft>
                <a:spcPts val="600"/>
              </a:spcAft>
              <a:buNone/>
            </a:pPr>
            <a:r>
              <a:rPr lang="en-US" sz="2800" b="1" dirty="0">
                <a:solidFill>
                  <a:srgbClr val="000000"/>
                </a:solidFill>
                <a:latin typeface="Tw Cen MT" panose="020B0602020104020603" pitchFamily="34" charset="0"/>
              </a:rPr>
              <a:t>Osceola County Housing Trends</a:t>
            </a:r>
          </a:p>
          <a:p>
            <a:pPr marL="0" indent="0">
              <a:spcBef>
                <a:spcPts val="0"/>
              </a:spcBef>
              <a:spcAft>
                <a:spcPts val="600"/>
              </a:spcAft>
              <a:buNone/>
            </a:pPr>
            <a:r>
              <a:rPr lang="en-US" sz="2000" dirty="0">
                <a:solidFill>
                  <a:srgbClr val="000000"/>
                </a:solidFill>
                <a:latin typeface="Tw Cen MT" panose="020B0602020104020603" pitchFamily="34" charset="0"/>
              </a:rPr>
              <a:t>Shimberg Center for Housing Studies</a:t>
            </a:r>
          </a:p>
          <a:p>
            <a:pPr marL="0" indent="0">
              <a:spcBef>
                <a:spcPts val="0"/>
              </a:spcBef>
              <a:spcAft>
                <a:spcPts val="600"/>
              </a:spcAft>
              <a:buNone/>
            </a:pPr>
            <a:r>
              <a:rPr lang="en-US" sz="2000" dirty="0">
                <a:solidFill>
                  <a:srgbClr val="000000"/>
                </a:solidFill>
                <a:latin typeface="Tw Cen MT" panose="020B0602020104020603" pitchFamily="34" charset="0"/>
              </a:rPr>
              <a:t>June 2024</a:t>
            </a:r>
          </a:p>
        </p:txBody>
      </p:sp>
      <p:grpSp>
        <p:nvGrpSpPr>
          <p:cNvPr id="2" name="Group 1"/>
          <p:cNvGrpSpPr/>
          <p:nvPr/>
        </p:nvGrpSpPr>
        <p:grpSpPr>
          <a:xfrm>
            <a:off x="6799770" y="6037897"/>
            <a:ext cx="2007297" cy="554717"/>
            <a:chOff x="6815010" y="6179548"/>
            <a:chExt cx="2007297" cy="554717"/>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pic>
        <p:nvPicPr>
          <p:cNvPr id="3" name="Picture 2">
            <a:extLst>
              <a:ext uri="{FF2B5EF4-FFF2-40B4-BE49-F238E27FC236}">
                <a16:creationId xmlns:a16="http://schemas.microsoft.com/office/drawing/2014/main" id="{D239E97E-F1B0-F335-5637-CEBDB76C18CE}"/>
              </a:ext>
            </a:extLst>
          </p:cNvPr>
          <p:cNvPicPr>
            <a:picLocks noChangeAspect="1"/>
          </p:cNvPicPr>
          <p:nvPr/>
        </p:nvPicPr>
        <p:blipFill rotWithShape="1">
          <a:blip r:embed="rId5"/>
          <a:srcRect r="16373" b="21620"/>
          <a:stretch/>
        </p:blipFill>
        <p:spPr>
          <a:xfrm>
            <a:off x="0" y="0"/>
            <a:ext cx="9144000" cy="5002923"/>
          </a:xfrm>
          <a:prstGeom prst="rect">
            <a:avLst/>
          </a:prstGeom>
        </p:spPr>
      </p:pic>
    </p:spTree>
    <p:extLst>
      <p:ext uri="{BB962C8B-B14F-4D97-AF65-F5344CB8AC3E}">
        <p14:creationId xmlns:p14="http://schemas.microsoft.com/office/powerpoint/2010/main" val="300541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52400"/>
            <a:ext cx="8534400" cy="990600"/>
          </a:xfrm>
          <a:noFill/>
        </p:spPr>
        <p:txBody>
          <a:bodyPr/>
          <a:lstStyle/>
          <a:p>
            <a:r>
              <a:rPr lang="en-US" sz="2400" dirty="0">
                <a:solidFill>
                  <a:srgbClr val="000000"/>
                </a:solidFill>
                <a:latin typeface="Tw Cen MT" panose="020B0602020104020603" pitchFamily="34" charset="0"/>
              </a:rPr>
              <a:t>Building a Local Housing System: The Affordable Housing Continuum</a:t>
            </a:r>
          </a:p>
        </p:txBody>
      </p:sp>
      <p:graphicFrame>
        <p:nvGraphicFramePr>
          <p:cNvPr id="2" name="Diagram 1"/>
          <p:cNvGraphicFramePr/>
          <p:nvPr/>
        </p:nvGraphicFramePr>
        <p:xfrm>
          <a:off x="533400" y="13716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05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2800" dirty="0">
                <a:latin typeface="Tw Cen MT" panose="020B0602020104020603" pitchFamily="34" charset="0"/>
              </a:rPr>
              <a:t>Contact</a:t>
            </a:r>
          </a:p>
        </p:txBody>
      </p:sp>
      <p:sp>
        <p:nvSpPr>
          <p:cNvPr id="7" name="Content Placeholder 2"/>
          <p:cNvSpPr>
            <a:spLocks noGrp="1"/>
          </p:cNvSpPr>
          <p:nvPr>
            <p:ph sz="quarter" idx="1"/>
          </p:nvPr>
        </p:nvSpPr>
        <p:spPr>
          <a:xfrm>
            <a:off x="228600" y="5002923"/>
            <a:ext cx="8915400" cy="1665473"/>
          </a:xfrm>
        </p:spPr>
        <p:txBody>
          <a:bodyPr>
            <a:normAutofit/>
          </a:bodyPr>
          <a:lstStyle/>
          <a:p>
            <a:pPr marL="0" indent="0">
              <a:spcBef>
                <a:spcPts val="0"/>
              </a:spcBef>
              <a:spcAft>
                <a:spcPts val="600"/>
              </a:spcAft>
              <a:buNone/>
            </a:pPr>
            <a:r>
              <a:rPr lang="en-US" sz="2000" dirty="0">
                <a:latin typeface="Tw Cen MT" panose="020B0602020104020603" pitchFamily="34" charset="0"/>
              </a:rPr>
              <a:t>Shimberg Center for Housing Studies</a:t>
            </a:r>
          </a:p>
          <a:p>
            <a:pPr marL="0" indent="0">
              <a:spcBef>
                <a:spcPts val="0"/>
              </a:spcBef>
              <a:spcAft>
                <a:spcPts val="600"/>
              </a:spcAft>
              <a:buNone/>
            </a:pPr>
            <a:r>
              <a:rPr lang="en-US" sz="2000" dirty="0">
                <a:latin typeface="Tw Cen MT" panose="020B0602020104020603" pitchFamily="34" charset="0"/>
              </a:rPr>
              <a:t>352-273-1192</a:t>
            </a:r>
          </a:p>
          <a:p>
            <a:pPr marL="0" indent="0">
              <a:spcBef>
                <a:spcPts val="0"/>
              </a:spcBef>
              <a:spcAft>
                <a:spcPts val="600"/>
              </a:spcAft>
              <a:buNone/>
            </a:pPr>
            <a:r>
              <a:rPr lang="en-US" sz="2000" dirty="0">
                <a:latin typeface="Tw Cen MT" panose="020B0602020104020603" pitchFamily="34" charset="0"/>
              </a:rPr>
              <a:t>Main site: </a:t>
            </a:r>
            <a:r>
              <a:rPr lang="en-US" sz="2000" dirty="0">
                <a:latin typeface="Tw Cen MT" panose="020B0602020104020603" pitchFamily="34" charset="0"/>
                <a:hlinkClick r:id="rId2"/>
              </a:rPr>
              <a:t>http://www.shimberg.ufl.edu</a:t>
            </a:r>
            <a:endParaRPr lang="en-US" sz="2000" dirty="0">
              <a:latin typeface="Tw Cen MT" panose="020B0602020104020603" pitchFamily="34" charset="0"/>
            </a:endParaRPr>
          </a:p>
          <a:p>
            <a:pPr marL="0" indent="0">
              <a:spcBef>
                <a:spcPts val="0"/>
              </a:spcBef>
              <a:spcAft>
                <a:spcPts val="600"/>
              </a:spcAft>
              <a:buNone/>
            </a:pPr>
            <a:r>
              <a:rPr lang="en-US" sz="2000" dirty="0">
                <a:latin typeface="Tw Cen MT" panose="020B0602020104020603" pitchFamily="34" charset="0"/>
              </a:rPr>
              <a:t>Data clearinghouse: </a:t>
            </a:r>
            <a:r>
              <a:rPr lang="en-US" sz="2000" dirty="0">
                <a:latin typeface="Tw Cen MT" panose="020B0602020104020603" pitchFamily="34" charset="0"/>
                <a:hlinkClick r:id="rId3"/>
              </a:rPr>
              <a:t>http://flhousing.data.shimberg.ufl.edu</a:t>
            </a:r>
            <a:endParaRPr lang="en-US" sz="2000" dirty="0">
              <a:latin typeface="Tw Cen MT" panose="020B0602020104020603" pitchFamily="34" charset="0"/>
            </a:endParaRPr>
          </a:p>
        </p:txBody>
      </p:sp>
      <p:pic>
        <p:nvPicPr>
          <p:cNvPr id="3" name="Picture 2">
            <a:extLst>
              <a:ext uri="{FF2B5EF4-FFF2-40B4-BE49-F238E27FC236}">
                <a16:creationId xmlns:a16="http://schemas.microsoft.com/office/drawing/2014/main" id="{D57B9CE0-9264-CE5A-651E-ED5667224DD1}"/>
              </a:ext>
            </a:extLst>
          </p:cNvPr>
          <p:cNvPicPr>
            <a:picLocks noChangeAspect="1"/>
          </p:cNvPicPr>
          <p:nvPr/>
        </p:nvPicPr>
        <p:blipFill rotWithShape="1">
          <a:blip r:embed="rId4"/>
          <a:srcRect r="16373" b="21620"/>
          <a:stretch/>
        </p:blipFill>
        <p:spPr>
          <a:xfrm>
            <a:off x="0" y="0"/>
            <a:ext cx="9144000" cy="5002923"/>
          </a:xfrm>
          <a:prstGeom prst="rect">
            <a:avLst/>
          </a:prstGeom>
        </p:spPr>
      </p:pic>
    </p:spTree>
    <p:extLst>
      <p:ext uri="{BB962C8B-B14F-4D97-AF65-F5344CB8AC3E}">
        <p14:creationId xmlns:p14="http://schemas.microsoft.com/office/powerpoint/2010/main" val="186500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74A4205-A8E1-0045-BE42-ED8151F3A5A1}"/>
              </a:ext>
            </a:extLst>
          </p:cNvPr>
          <p:cNvGraphicFramePr>
            <a:graphicFrameLocks/>
          </p:cNvGraphicFramePr>
          <p:nvPr>
            <p:extLst>
              <p:ext uri="{D42A27DB-BD31-4B8C-83A1-F6EECF244321}">
                <p14:modId xmlns:p14="http://schemas.microsoft.com/office/powerpoint/2010/main" val="3876452633"/>
              </p:ext>
            </p:extLst>
          </p:nvPr>
        </p:nvGraphicFramePr>
        <p:xfrm>
          <a:off x="465692" y="1160980"/>
          <a:ext cx="8212616" cy="4702375"/>
        </p:xfrm>
        <a:graphic>
          <a:graphicData uri="http://schemas.openxmlformats.org/drawingml/2006/chart">
            <c:chart xmlns:c="http://schemas.openxmlformats.org/drawingml/2006/chart" xmlns:r="http://schemas.openxmlformats.org/officeDocument/2006/relationships" r:id="rId2"/>
          </a:graphicData>
        </a:graphic>
      </p:graphicFrame>
      <p:sp>
        <p:nvSpPr>
          <p:cNvPr id="53250" name="Title 1"/>
          <p:cNvSpPr>
            <a:spLocks noGrp="1"/>
          </p:cNvSpPr>
          <p:nvPr>
            <p:ph type="title"/>
          </p:nvPr>
        </p:nvSpPr>
        <p:spPr>
          <a:xfrm>
            <a:off x="157162" y="271209"/>
            <a:ext cx="8686800" cy="992447"/>
          </a:xfrm>
          <a:noFill/>
        </p:spPr>
        <p:txBody>
          <a:bodyPr>
            <a:normAutofit/>
          </a:bodyPr>
          <a:lstStyle/>
          <a:p>
            <a:r>
              <a:rPr lang="en-US" sz="2000" dirty="0">
                <a:solidFill>
                  <a:srgbClr val="000000"/>
                </a:solidFill>
                <a:latin typeface="Tw Cen MT" panose="020B0602020104020603" pitchFamily="34" charset="0"/>
              </a:rPr>
              <a:t>Osceola County home prices rose and fell more sharply than statewide prices in the 2000s and early 2010s. Since 2016, the median county home price has closely mirrored the statewide median.  </a:t>
            </a:r>
          </a:p>
        </p:txBody>
      </p:sp>
      <p:sp>
        <p:nvSpPr>
          <p:cNvPr id="53253" name="Text Box 5"/>
          <p:cNvSpPr txBox="1">
            <a:spLocks noChangeArrowheads="1"/>
          </p:cNvSpPr>
          <p:nvPr/>
        </p:nvSpPr>
        <p:spPr bwMode="auto">
          <a:xfrm>
            <a:off x="436441" y="6090567"/>
            <a:ext cx="6098855"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pitchFamily="-72" charset="-128"/>
                <a:cs typeface="+mn-cs"/>
              </a:rPr>
              <a:t>Source: Shimberg Center analysis of Florida Department of Revenue, Sales Data Files. All values in 2023 dollars to correct for inflation.</a:t>
            </a:r>
          </a:p>
        </p:txBody>
      </p:sp>
      <p:sp>
        <p:nvSpPr>
          <p:cNvPr id="6" name="Rectangle 5"/>
          <p:cNvSpPr/>
          <p:nvPr/>
        </p:nvSpPr>
        <p:spPr>
          <a:xfrm>
            <a:off x="436439" y="5850062"/>
            <a:ext cx="8222819" cy="319446"/>
          </a:xfrm>
          <a:prstGeom prst="rect">
            <a:avLst/>
          </a:prstGeom>
          <a:noFill/>
        </p:spPr>
        <p:txBody>
          <a:bodyPr wrap="square">
            <a:spAutoFit/>
          </a:bodyPr>
          <a:lstStyle/>
          <a:p>
            <a:pPr marL="0" marR="0" lvl="0" indent="0" algn="l" defTabSz="914400" rtl="0" eaLnBrk="1" fontAlgn="base" latinLnBrk="0" hangingPunct="1">
              <a:lnSpc>
                <a:spcPct val="112000"/>
              </a:lnSpc>
              <a:spcBef>
                <a:spcPts val="1000"/>
              </a:spcBef>
              <a:spcAft>
                <a:spcPts val="1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rPr>
              <a:t>Median Single Family Home Sale Price, Orange County &amp; Florida, 2003-2023 (2023$)</a:t>
            </a:r>
          </a:p>
        </p:txBody>
      </p:sp>
      <p:sp>
        <p:nvSpPr>
          <p:cNvPr id="11" name="TextBox 10"/>
          <p:cNvSpPr txBox="1"/>
          <p:nvPr/>
        </p:nvSpPr>
        <p:spPr>
          <a:xfrm>
            <a:off x="7942255" y="1656721"/>
            <a:ext cx="1637760" cy="261610"/>
          </a:xfrm>
          <a:prstGeom prst="rect">
            <a:avLst/>
          </a:prstGeom>
          <a:noFill/>
        </p:spPr>
        <p:txBody>
          <a:bodyPr wrap="square" rtlCol="0">
            <a:spAutoFit/>
          </a:bodyPr>
          <a:lstStyle/>
          <a:p>
            <a:r>
              <a:rPr lang="en-US" sz="1100" b="1" dirty="0">
                <a:solidFill>
                  <a:schemeClr val="accent1"/>
                </a:solidFill>
                <a:latin typeface="Tw Cen MT" panose="020B0602020104020603" pitchFamily="34" charset="0"/>
              </a:rPr>
              <a:t>Osceola County</a:t>
            </a:r>
          </a:p>
        </p:txBody>
      </p:sp>
      <p:sp>
        <p:nvSpPr>
          <p:cNvPr id="12" name="TextBox 11"/>
          <p:cNvSpPr txBox="1"/>
          <p:nvPr/>
        </p:nvSpPr>
        <p:spPr>
          <a:xfrm>
            <a:off x="8001255" y="1872304"/>
            <a:ext cx="595035" cy="261610"/>
          </a:xfrm>
          <a:prstGeom prst="rect">
            <a:avLst/>
          </a:prstGeom>
          <a:noFill/>
        </p:spPr>
        <p:txBody>
          <a:bodyPr wrap="none" rtlCol="0">
            <a:spAutoFit/>
          </a:bodyPr>
          <a:lstStyle/>
          <a:p>
            <a:r>
              <a:rPr lang="en-US" sz="1100" b="1" dirty="0">
                <a:latin typeface="Tw Cen MT" panose="020B0602020104020603" pitchFamily="34" charset="0"/>
              </a:rPr>
              <a:t>Florida</a:t>
            </a:r>
          </a:p>
        </p:txBody>
      </p:sp>
      <p:grpSp>
        <p:nvGrpSpPr>
          <p:cNvPr id="15" name="Group 14"/>
          <p:cNvGrpSpPr/>
          <p:nvPr/>
        </p:nvGrpSpPr>
        <p:grpSpPr>
          <a:xfrm>
            <a:off x="6947269" y="6183679"/>
            <a:ext cx="1771942" cy="501631"/>
            <a:chOff x="6815010" y="6179548"/>
            <a:chExt cx="2007297" cy="554717"/>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222995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243840" y="581119"/>
            <a:ext cx="8537912" cy="609447"/>
          </a:xfrm>
          <a:noFill/>
        </p:spPr>
        <p:txBody>
          <a:bodyPr/>
          <a:lstStyle/>
          <a:p>
            <a:r>
              <a:rPr lang="en-US" sz="2000" dirty="0">
                <a:solidFill>
                  <a:srgbClr val="000000"/>
                </a:solidFill>
              </a:rPr>
              <a:t>Osceola County added thousands of rental units between 2012 and 2022 but </a:t>
            </a:r>
            <a:r>
              <a:rPr lang="en-US" sz="2000" i="1" dirty="0">
                <a:solidFill>
                  <a:srgbClr val="000000"/>
                </a:solidFill>
              </a:rPr>
              <a:t>lost</a:t>
            </a:r>
            <a:r>
              <a:rPr lang="en-US" sz="2000" dirty="0">
                <a:solidFill>
                  <a:srgbClr val="000000"/>
                </a:solidFill>
              </a:rPr>
              <a:t> units renting for $1,200 or less (2022 $). </a:t>
            </a:r>
          </a:p>
        </p:txBody>
      </p:sp>
      <p:sp>
        <p:nvSpPr>
          <p:cNvPr id="8" name="Rectangle 7"/>
          <p:cNvSpPr/>
          <p:nvPr/>
        </p:nvSpPr>
        <p:spPr>
          <a:xfrm>
            <a:off x="379069" y="5723210"/>
            <a:ext cx="6367272" cy="319446"/>
          </a:xfrm>
          <a:prstGeom prst="rect">
            <a:avLst/>
          </a:prstGeom>
          <a:noFill/>
        </p:spPr>
        <p:txBody>
          <a:bodyPr wrap="square">
            <a:spAutoFit/>
          </a:bodyPr>
          <a:lstStyle/>
          <a:p>
            <a:pPr marL="0" marR="0" lvl="0" indent="0" algn="l" defTabSz="914400" rtl="0" eaLnBrk="1" fontAlgn="base" latinLnBrk="0" hangingPunct="1">
              <a:lnSpc>
                <a:spcPct val="112000"/>
              </a:lnSpc>
              <a:spcBef>
                <a:spcPts val="1000"/>
              </a:spcBef>
              <a:spcAft>
                <a:spcPts val="1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S Gothic"/>
                <a:cs typeface="Times New Roman"/>
              </a:rPr>
              <a:t>Units by Gross Rent Above/Below $1,200 (2022 $), Osceola County, 2012 &amp; </a:t>
            </a:r>
            <a:r>
              <a:rPr lang="en-US" sz="1400" b="1" dirty="0">
                <a:solidFill>
                  <a:prstClr val="black"/>
                </a:solidFill>
                <a:latin typeface="Tw Cen MT" panose="020B0602020104020603" pitchFamily="34" charset="0"/>
                <a:ea typeface="MS Gothic"/>
                <a:cs typeface="Times New Roman"/>
              </a:rPr>
              <a:t>2022</a:t>
            </a:r>
            <a:endPar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S Gothic"/>
              <a:cs typeface="Times New Roman"/>
            </a:endParaRPr>
          </a:p>
        </p:txBody>
      </p:sp>
      <p:sp>
        <p:nvSpPr>
          <p:cNvPr id="10" name="Rectangle 9"/>
          <p:cNvSpPr/>
          <p:nvPr/>
        </p:nvSpPr>
        <p:spPr>
          <a:xfrm>
            <a:off x="379069" y="6206843"/>
            <a:ext cx="6111067" cy="4308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Source: Shimberg Center tabulation of U.S. Census Bureau, </a:t>
            </a:r>
            <a:r>
              <a:rPr lang="en-US" sz="1100" dirty="0">
                <a:solidFill>
                  <a:prstClr val="black"/>
                </a:solidFill>
                <a:latin typeface="Tw Cen MT" panose="020B0602020104020603" pitchFamily="34" charset="0"/>
                <a:ea typeface="ＭＳ Ｐゴシック" pitchFamily="-72" charset="-128"/>
              </a:rPr>
              <a:t>2012 </a:t>
            </a:r>
            <a:r>
              <a:rPr kumimoji="0" lang="en-US" sz="11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and 2022 American Community Survey. Year 2012 rents adjusted to 2022 dollars using Consumer Price Index. </a:t>
            </a:r>
          </a:p>
        </p:txBody>
      </p:sp>
      <p:sp>
        <p:nvSpPr>
          <p:cNvPr id="13" name="Content Placeholder 3"/>
          <p:cNvSpPr txBox="1">
            <a:spLocks/>
          </p:cNvSpPr>
          <p:nvPr/>
        </p:nvSpPr>
        <p:spPr>
          <a:xfrm>
            <a:off x="6490136" y="1336253"/>
            <a:ext cx="2179784" cy="4573386"/>
          </a:xfrm>
          <a:prstGeom prst="rect">
            <a:avLst/>
          </a:prstGeom>
          <a:no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base" latinLnBrk="0" hangingPunct="1">
              <a:lnSpc>
                <a:spcPct val="124000"/>
              </a:lnSpc>
              <a:spcBef>
                <a:spcPts val="1000"/>
              </a:spcBef>
              <a:spcAft>
                <a:spcPts val="0"/>
              </a:spcAft>
              <a:buClr>
                <a:srgbClr val="464653"/>
              </a:buClr>
              <a:buSzPct val="80000"/>
              <a:buFont typeface="Wingdings 3" charset="2"/>
              <a:buChar char=""/>
              <a:tabLst/>
              <a:defRPr/>
            </a:pPr>
            <a:r>
              <a:rPr kumimoji="0" lang="en-US" sz="2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Net increase 2012-2022: 20,309 rental units </a:t>
            </a:r>
          </a:p>
          <a:p>
            <a:pPr marL="342900" marR="0" lvl="0" indent="-342900" algn="l" defTabSz="457200" rtl="0" eaLnBrk="1" fontAlgn="base" latinLnBrk="0" hangingPunct="1">
              <a:lnSpc>
                <a:spcPct val="124000"/>
              </a:lnSpc>
              <a:spcBef>
                <a:spcPts val="1000"/>
              </a:spcBef>
              <a:spcAft>
                <a:spcPts val="0"/>
              </a:spcAft>
              <a:buClr>
                <a:srgbClr val="464653"/>
              </a:buClr>
              <a:buSzPct val="80000"/>
              <a:buFont typeface="Wingdings 3" charset="2"/>
              <a:buChar char=""/>
              <a:tabLst/>
              <a:defRPr/>
            </a:pPr>
            <a:r>
              <a:rPr kumimoji="0" lang="en-US" sz="2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$1,200+ units </a:t>
            </a:r>
            <a:r>
              <a:rPr kumimoji="0" lang="en-US" sz="2000" b="1"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grew</a:t>
            </a:r>
            <a:r>
              <a:rPr kumimoji="0" lang="en-US" sz="2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 by nearly 24,000</a:t>
            </a:r>
          </a:p>
          <a:p>
            <a:pPr marL="342900" marR="0" lvl="0" indent="-342900" algn="l" defTabSz="457200" rtl="0" eaLnBrk="1" fontAlgn="base" latinLnBrk="0" hangingPunct="1">
              <a:lnSpc>
                <a:spcPct val="124000"/>
              </a:lnSpc>
              <a:spcBef>
                <a:spcPts val="1000"/>
              </a:spcBef>
              <a:spcAft>
                <a:spcPts val="0"/>
              </a:spcAft>
              <a:buClr>
                <a:srgbClr val="464653"/>
              </a:buClr>
              <a:buSzPct val="80000"/>
              <a:buFont typeface="Wingdings 3" charset="2"/>
              <a:buChar char=""/>
              <a:tabLst/>
              <a:defRPr/>
            </a:pPr>
            <a:r>
              <a:rPr kumimoji="0" lang="en-US" sz="2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Units at or below $1,200 </a:t>
            </a:r>
            <a:r>
              <a:rPr kumimoji="0" lang="en-US" sz="2000" b="1"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fell</a:t>
            </a:r>
            <a:r>
              <a:rPr kumimoji="0" lang="en-US" sz="2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 by </a:t>
            </a:r>
            <a:r>
              <a:rPr lang="en-US" sz="2000" dirty="0">
                <a:solidFill>
                  <a:srgbClr val="000000"/>
                </a:solidFill>
                <a:latin typeface="Tw Cen MT" panose="020B0602020104020603" pitchFamily="34" charset="0"/>
                <a:ea typeface="ＭＳ Ｐゴシック"/>
              </a:rPr>
              <a:t>nearly 3,600</a:t>
            </a:r>
            <a:endParaRPr kumimoji="0" lang="en-US" sz="2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endParaRPr>
          </a:p>
        </p:txBody>
      </p:sp>
      <p:grpSp>
        <p:nvGrpSpPr>
          <p:cNvPr id="11" name="Group 10"/>
          <p:cNvGrpSpPr/>
          <p:nvPr/>
        </p:nvGrpSpPr>
        <p:grpSpPr>
          <a:xfrm>
            <a:off x="6947269" y="6183679"/>
            <a:ext cx="1771942" cy="501631"/>
            <a:chOff x="6815010" y="6179548"/>
            <a:chExt cx="2007297" cy="554717"/>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graphicFrame>
        <p:nvGraphicFramePr>
          <p:cNvPr id="4" name="Chart 3">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3788037709"/>
              </p:ext>
            </p:extLst>
          </p:nvPr>
        </p:nvGraphicFramePr>
        <p:xfrm>
          <a:off x="0" y="1358437"/>
          <a:ext cx="6490136" cy="43647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125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42303" y="33391"/>
            <a:ext cx="8471237" cy="990600"/>
          </a:xfrm>
          <a:noFill/>
        </p:spPr>
        <p:txBody>
          <a:bodyPr/>
          <a:lstStyle/>
          <a:p>
            <a:r>
              <a:rPr lang="en-US" sz="2200" dirty="0">
                <a:solidFill>
                  <a:srgbClr val="000000"/>
                </a:solidFill>
                <a:latin typeface="Tw Cen MT" panose="020B0602020104020603" pitchFamily="34" charset="0"/>
              </a:rPr>
              <a:t>Affordable Housing Terminology</a:t>
            </a:r>
          </a:p>
        </p:txBody>
      </p:sp>
      <p:sp>
        <p:nvSpPr>
          <p:cNvPr id="3" name="Content Placeholder 2"/>
          <p:cNvSpPr>
            <a:spLocks noGrp="1"/>
          </p:cNvSpPr>
          <p:nvPr>
            <p:ph sz="quarter" idx="1"/>
          </p:nvPr>
        </p:nvSpPr>
        <p:spPr>
          <a:xfrm>
            <a:off x="533400" y="1313380"/>
            <a:ext cx="8001000" cy="5163620"/>
          </a:xfrm>
        </p:spPr>
        <p:txBody>
          <a:bodyPr/>
          <a:lstStyle/>
          <a:p>
            <a:pPr marL="227013" lvl="1" indent="-227013">
              <a:spcBef>
                <a:spcPts val="600"/>
              </a:spcBef>
              <a:spcAft>
                <a:spcPts val="1200"/>
              </a:spcAft>
              <a:buClr>
                <a:schemeClr val="tx1">
                  <a:lumMod val="75000"/>
                  <a:lumOff val="25000"/>
                </a:schemeClr>
              </a:buClr>
            </a:pPr>
            <a:r>
              <a:rPr lang="en-US" sz="2400" dirty="0">
                <a:solidFill>
                  <a:srgbClr val="000000"/>
                </a:solidFill>
                <a:latin typeface="Tw Cen MT" panose="020B0602020104020603" pitchFamily="34" charset="0"/>
              </a:rPr>
              <a:t>Housing is usually considered to be </a:t>
            </a:r>
            <a:r>
              <a:rPr lang="en-US" sz="2400" b="1" dirty="0">
                <a:solidFill>
                  <a:srgbClr val="000000"/>
                </a:solidFill>
                <a:latin typeface="Tw Cen MT" panose="020B0602020104020603" pitchFamily="34" charset="0"/>
              </a:rPr>
              <a:t>affordable</a:t>
            </a:r>
            <a:r>
              <a:rPr lang="en-US" sz="2400" dirty="0">
                <a:solidFill>
                  <a:srgbClr val="000000"/>
                </a:solidFill>
                <a:latin typeface="Tw Cen MT" panose="020B0602020104020603" pitchFamily="34" charset="0"/>
              </a:rPr>
              <a:t> if it costs no more than 30% of household income.</a:t>
            </a:r>
          </a:p>
          <a:p>
            <a:pPr marL="227013" lvl="1" indent="-227013">
              <a:spcBef>
                <a:spcPts val="600"/>
              </a:spcBef>
              <a:spcAft>
                <a:spcPts val="1200"/>
              </a:spcAft>
              <a:buClr>
                <a:schemeClr val="tx1">
                  <a:lumMod val="75000"/>
                  <a:lumOff val="25000"/>
                </a:schemeClr>
              </a:buClr>
            </a:pPr>
            <a:r>
              <a:rPr lang="en-US" sz="2400" b="1" dirty="0">
                <a:solidFill>
                  <a:srgbClr val="000000"/>
                </a:solidFill>
                <a:latin typeface="Tw Cen MT" panose="020B0602020104020603" pitchFamily="34" charset="0"/>
              </a:rPr>
              <a:t>Cost burdened</a:t>
            </a:r>
            <a:r>
              <a:rPr lang="en-US" sz="2400" dirty="0">
                <a:solidFill>
                  <a:srgbClr val="000000"/>
                </a:solidFill>
                <a:latin typeface="Tw Cen MT" panose="020B0602020104020603" pitchFamily="34" charset="0"/>
              </a:rPr>
              <a:t>: Paying more than 30% of income for owner or renter costs</a:t>
            </a:r>
          </a:p>
          <a:p>
            <a:pPr marL="227013" lvl="1" indent="-227013">
              <a:spcBef>
                <a:spcPts val="600"/>
              </a:spcBef>
              <a:spcAft>
                <a:spcPts val="1200"/>
              </a:spcAft>
              <a:buClr>
                <a:schemeClr val="tx1">
                  <a:lumMod val="75000"/>
                  <a:lumOff val="25000"/>
                </a:schemeClr>
              </a:buClr>
            </a:pPr>
            <a:r>
              <a:rPr lang="en-US" sz="2400" b="1" dirty="0">
                <a:solidFill>
                  <a:srgbClr val="000000"/>
                </a:solidFill>
                <a:latin typeface="Tw Cen MT" panose="020B0602020104020603" pitchFamily="34" charset="0"/>
              </a:rPr>
              <a:t>Severely cost burdened</a:t>
            </a:r>
            <a:r>
              <a:rPr lang="en-US" sz="2400" dirty="0">
                <a:solidFill>
                  <a:srgbClr val="000000"/>
                </a:solidFill>
                <a:latin typeface="Tw Cen MT" panose="020B0602020104020603" pitchFamily="34" charset="0"/>
              </a:rPr>
              <a:t>: Paying more than 50% of income </a:t>
            </a:r>
          </a:p>
          <a:p>
            <a:pPr marL="227013" lvl="1" indent="-227013">
              <a:spcBef>
                <a:spcPts val="600"/>
              </a:spcBef>
              <a:spcAft>
                <a:spcPts val="1200"/>
              </a:spcAft>
              <a:buClr>
                <a:schemeClr val="tx1">
                  <a:lumMod val="75000"/>
                  <a:lumOff val="25000"/>
                </a:schemeClr>
              </a:buClr>
            </a:pPr>
            <a:r>
              <a:rPr lang="en-US" sz="2400" b="1" dirty="0">
                <a:solidFill>
                  <a:srgbClr val="000000"/>
                </a:solidFill>
                <a:latin typeface="Tw Cen MT" panose="020B0602020104020603" pitchFamily="34" charset="0"/>
              </a:rPr>
              <a:t>Area median income (AMI)</a:t>
            </a:r>
            <a:r>
              <a:rPr lang="en-US" sz="2400" dirty="0">
                <a:solidFill>
                  <a:srgbClr val="000000"/>
                </a:solidFill>
                <a:latin typeface="Tw Cen MT" panose="020B0602020104020603" pitchFamily="34" charset="0"/>
              </a:rPr>
              <a:t>:</a:t>
            </a:r>
            <a:r>
              <a:rPr lang="en-US" sz="2400" b="1" dirty="0">
                <a:solidFill>
                  <a:srgbClr val="000000"/>
                </a:solidFill>
                <a:latin typeface="Tw Cen MT" panose="020B0602020104020603" pitchFamily="34" charset="0"/>
              </a:rPr>
              <a:t> </a:t>
            </a:r>
            <a:r>
              <a:rPr lang="en-US" sz="2400" dirty="0">
                <a:solidFill>
                  <a:srgbClr val="000000"/>
                </a:solidFill>
                <a:latin typeface="Tw Cen MT" panose="020B0602020104020603" pitchFamily="34" charset="0"/>
              </a:rPr>
              <a:t>Used to create standard income measures across places and household sizes, expressed as % AMI</a:t>
            </a:r>
          </a:p>
          <a:p>
            <a:pPr marL="227013" lvl="1" indent="-227013">
              <a:spcBef>
                <a:spcPts val="600"/>
              </a:spcBef>
              <a:spcAft>
                <a:spcPts val="1200"/>
              </a:spcAft>
            </a:pPr>
            <a:endParaRPr lang="en-US" sz="2100" dirty="0">
              <a:solidFill>
                <a:srgbClr val="000000"/>
              </a:solidFill>
              <a:latin typeface="Tw Cen MT" panose="020B0602020104020603" pitchFamily="34" charset="0"/>
            </a:endParaRPr>
          </a:p>
          <a:p>
            <a:pPr marL="274637" lvl="2" indent="0">
              <a:buNone/>
            </a:pPr>
            <a:endParaRPr lang="en-US" sz="1700" dirty="0">
              <a:solidFill>
                <a:srgbClr val="000000"/>
              </a:solidFill>
              <a:latin typeface="Tw Cen MT" panose="020B0602020104020603" pitchFamily="34" charset="0"/>
            </a:endParaRPr>
          </a:p>
          <a:p>
            <a:pPr marL="0" lvl="1" indent="0">
              <a:buNone/>
            </a:pPr>
            <a:endParaRPr lang="en-US" sz="2000" dirty="0">
              <a:solidFill>
                <a:srgbClr val="000000"/>
              </a:solidFill>
              <a:latin typeface="Tw Cen MT" panose="020B0602020104020603" pitchFamily="34" charset="0"/>
            </a:endParaRPr>
          </a:p>
        </p:txBody>
      </p:sp>
      <p:grpSp>
        <p:nvGrpSpPr>
          <p:cNvPr id="4" name="Group 3"/>
          <p:cNvGrpSpPr/>
          <p:nvPr/>
        </p:nvGrpSpPr>
        <p:grpSpPr>
          <a:xfrm>
            <a:off x="6947269" y="6183679"/>
            <a:ext cx="1771942" cy="501631"/>
            <a:chOff x="6815010" y="6179548"/>
            <a:chExt cx="2007297" cy="554717"/>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286491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6687" y="384049"/>
            <a:ext cx="7433729" cy="639942"/>
          </a:xfrm>
          <a:noFill/>
        </p:spPr>
        <p:txBody>
          <a:bodyPr/>
          <a:lstStyle/>
          <a:p>
            <a:r>
              <a:rPr lang="en-US" sz="2400" dirty="0">
                <a:solidFill>
                  <a:srgbClr val="000000"/>
                </a:solidFill>
                <a:latin typeface="Tw Cen MT" panose="020B0602020104020603" pitchFamily="34" charset="0"/>
              </a:rPr>
              <a:t>2024 Orlando-Kissimmee-Sanford MSA (% AMI) and Housing Cost Limits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27402833"/>
              </p:ext>
            </p:extLst>
          </p:nvPr>
        </p:nvGraphicFramePr>
        <p:xfrm>
          <a:off x="466687" y="1219200"/>
          <a:ext cx="8229601" cy="4912980"/>
        </p:xfrm>
        <a:graphic>
          <a:graphicData uri="http://schemas.openxmlformats.org/drawingml/2006/table">
            <a:tbl>
              <a:tblPr firstRow="1" bandRow="1">
                <a:tableStyleId>{5C22544A-7EE6-4342-B048-85BDC9FD1C3A}</a:tableStyleId>
              </a:tblPr>
              <a:tblGrid>
                <a:gridCol w="1526015">
                  <a:extLst>
                    <a:ext uri="{9D8B030D-6E8A-4147-A177-3AD203B41FA5}">
                      <a16:colId xmlns:a16="http://schemas.microsoft.com/office/drawing/2014/main" val="391046648"/>
                    </a:ext>
                  </a:extLst>
                </a:gridCol>
                <a:gridCol w="1893498">
                  <a:extLst>
                    <a:ext uri="{9D8B030D-6E8A-4147-A177-3AD203B41FA5}">
                      <a16:colId xmlns:a16="http://schemas.microsoft.com/office/drawing/2014/main" val="3144182741"/>
                    </a:ext>
                  </a:extLst>
                </a:gridCol>
                <a:gridCol w="1528744">
                  <a:extLst>
                    <a:ext uri="{9D8B030D-6E8A-4147-A177-3AD203B41FA5}">
                      <a16:colId xmlns:a16="http://schemas.microsoft.com/office/drawing/2014/main" val="3163411109"/>
                    </a:ext>
                  </a:extLst>
                </a:gridCol>
                <a:gridCol w="1408550">
                  <a:extLst>
                    <a:ext uri="{9D8B030D-6E8A-4147-A177-3AD203B41FA5}">
                      <a16:colId xmlns:a16="http://schemas.microsoft.com/office/drawing/2014/main" val="3862370200"/>
                    </a:ext>
                  </a:extLst>
                </a:gridCol>
                <a:gridCol w="1872794">
                  <a:extLst>
                    <a:ext uri="{9D8B030D-6E8A-4147-A177-3AD203B41FA5}">
                      <a16:colId xmlns:a16="http://schemas.microsoft.com/office/drawing/2014/main" val="3168410088"/>
                    </a:ext>
                  </a:extLst>
                </a:gridCol>
              </a:tblGrid>
              <a:tr h="2362200">
                <a:tc>
                  <a:txBody>
                    <a:bodyPr/>
                    <a:lstStyle/>
                    <a:p>
                      <a:pPr algn="ctr"/>
                      <a:r>
                        <a:rPr lang="en-US" sz="2000" dirty="0">
                          <a:latin typeface="Tw Cen MT" panose="020B0602020104020603" pitchFamily="34" charset="0"/>
                        </a:rPr>
                        <a:t>Income</a:t>
                      </a:r>
                      <a:r>
                        <a:rPr lang="en-US" sz="2000" baseline="0" dirty="0">
                          <a:latin typeface="Tw Cen MT" panose="020B0602020104020603" pitchFamily="34" charset="0"/>
                        </a:rPr>
                        <a:t> level</a:t>
                      </a:r>
                      <a:endParaRPr lang="en-US" sz="2000" dirty="0">
                        <a:latin typeface="Tw Cen MT" panose="020B0602020104020603" pitchFamily="34" charset="0"/>
                      </a:endParaRPr>
                    </a:p>
                  </a:txBody>
                  <a:tcPr marL="137160" marR="137160" marT="137160" marB="137160"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Annual income</a:t>
                      </a:r>
                      <a:r>
                        <a:rPr lang="en-US" sz="2000" baseline="0" dirty="0">
                          <a:latin typeface="Tw Cen MT" panose="020B0602020104020603" pitchFamily="34" charset="0"/>
                        </a:rPr>
                        <a:t> limit </a:t>
                      </a:r>
                      <a:br>
                        <a:rPr lang="en-US" sz="2000" baseline="0" dirty="0">
                          <a:latin typeface="Tw Cen MT" panose="020B0602020104020603" pitchFamily="34" charset="0"/>
                        </a:rPr>
                      </a:br>
                      <a:r>
                        <a:rPr lang="en-US" sz="2000" baseline="0" dirty="0">
                          <a:latin typeface="Tw Cen MT" panose="020B0602020104020603" pitchFamily="34" charset="0"/>
                        </a:rPr>
                        <a:t>(1-4 person household)</a:t>
                      </a:r>
                      <a:endParaRPr lang="en-US" sz="2000" dirty="0">
                        <a:latin typeface="Tw Cen MT" panose="020B0602020104020603"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Hourly</a:t>
                      </a:r>
                      <a:r>
                        <a:rPr lang="en-US" sz="2000" baseline="0" dirty="0">
                          <a:latin typeface="Tw Cen MT" panose="020B0602020104020603" pitchFamily="34" charset="0"/>
                        </a:rPr>
                        <a:t> wage, </a:t>
                      </a:r>
                    </a:p>
                    <a:p>
                      <a:pPr algn="ctr"/>
                      <a:r>
                        <a:rPr lang="en-US" sz="2000" baseline="0" dirty="0">
                          <a:latin typeface="Tw Cen MT" panose="020B0602020104020603" pitchFamily="34" charset="0"/>
                        </a:rPr>
                        <a:t>1 full-time job</a:t>
                      </a:r>
                      <a:endParaRPr lang="en-US" sz="2000" dirty="0">
                        <a:latin typeface="Tw Cen MT" panose="020B0602020104020603"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Hourly wage, 2 full-time jobs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Max.</a:t>
                      </a:r>
                      <a:r>
                        <a:rPr lang="en-US" sz="2000" baseline="0" dirty="0">
                          <a:latin typeface="Tw Cen MT" panose="020B0602020104020603" pitchFamily="34" charset="0"/>
                        </a:rPr>
                        <a:t> affordable monthly housing cost (1-3 bedroom unit)</a:t>
                      </a:r>
                      <a:endParaRPr lang="en-US" sz="2000" dirty="0">
                        <a:latin typeface="Tw Cen MT" panose="020B0602020104020603" pitchFamily="34" charset="0"/>
                      </a:endParaRPr>
                    </a:p>
                  </a:txBody>
                  <a:tcPr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9006615"/>
                  </a:ext>
                </a:extLst>
              </a:tr>
              <a:tr h="850260">
                <a:tc>
                  <a:txBody>
                    <a:bodyPr/>
                    <a:lstStyle/>
                    <a:p>
                      <a:pPr algn="l"/>
                      <a:r>
                        <a:rPr lang="en-US" sz="2000" b="1" dirty="0">
                          <a:latin typeface="Tw Cen MT" panose="020B0602020104020603" pitchFamily="34" charset="0"/>
                          <a:cs typeface="Calibri" panose="020F0502020204030204" pitchFamily="34" charset="0"/>
                        </a:rPr>
                        <a:t>50% AMI</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$33,800-48,250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a:solidFill>
                            <a:schemeClr val="dk1"/>
                          </a:solidFill>
                          <a:latin typeface="Tw Cen MT" panose="020B0602020104020603" pitchFamily="34" charset="0"/>
                          <a:ea typeface="+mn-ea"/>
                          <a:cs typeface="Calibri" panose="020F0502020204030204" pitchFamily="34" charset="0"/>
                        </a:rPr>
                        <a:t>$16-$23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$905-$1,255</a:t>
                      </a:r>
                    </a:p>
                  </a:txBody>
                  <a:tcPr marL="6350" marR="6350" marT="6350" marB="0"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56973"/>
                  </a:ext>
                </a:extLst>
              </a:tr>
              <a:tr h="850260">
                <a:tc>
                  <a:txBody>
                    <a:bodyPr/>
                    <a:lstStyle/>
                    <a:p>
                      <a:pPr algn="l"/>
                      <a:r>
                        <a:rPr lang="en-US" sz="2000" b="1" dirty="0">
                          <a:latin typeface="Tw Cen MT" panose="020B0602020104020603" pitchFamily="34" charset="0"/>
                          <a:cs typeface="Calibri" panose="020F0502020204030204" pitchFamily="34" charset="0"/>
                        </a:rPr>
                        <a:t>80% AMI</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$54,080-77,200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$26-$37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$15-$19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$1,448-$2,008</a:t>
                      </a:r>
                    </a:p>
                  </a:txBody>
                  <a:tcPr marL="6350" marR="6350" marT="6350" marB="0"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9958925"/>
                  </a:ext>
                </a:extLst>
              </a:tr>
              <a:tr h="850260">
                <a:tc>
                  <a:txBody>
                    <a:bodyPr/>
                    <a:lstStyle/>
                    <a:p>
                      <a:pPr algn="l"/>
                      <a:r>
                        <a:rPr lang="en-US" sz="2000" b="1" dirty="0">
                          <a:latin typeface="Tw Cen MT" panose="020B0602020104020603" pitchFamily="34" charset="0"/>
                          <a:cs typeface="Calibri" panose="020F0502020204030204" pitchFamily="34" charset="0"/>
                        </a:rPr>
                        <a:t>120% AMI</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$81,120-115,800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a:solidFill>
                            <a:schemeClr val="dk1"/>
                          </a:solidFill>
                          <a:latin typeface="Tw Cen MT" panose="020B0602020104020603" pitchFamily="34" charset="0"/>
                          <a:ea typeface="+mn-ea"/>
                          <a:cs typeface="Calibri" panose="020F0502020204030204" pitchFamily="34" charset="0"/>
                        </a:rPr>
                        <a:t>$39-$56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$22-$28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$2,172-$3,012</a:t>
                      </a:r>
                    </a:p>
                  </a:txBody>
                  <a:tcPr marL="6350" marR="6350" marT="6350" marB="0"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3354949"/>
                  </a:ext>
                </a:extLst>
              </a:tr>
            </a:tbl>
          </a:graphicData>
        </a:graphic>
      </p:graphicFrame>
      <p:sp>
        <p:nvSpPr>
          <p:cNvPr id="2" name="Rectangle 1"/>
          <p:cNvSpPr/>
          <p:nvPr/>
        </p:nvSpPr>
        <p:spPr>
          <a:xfrm>
            <a:off x="373551" y="6327389"/>
            <a:ext cx="860874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http://flhousingdata.shimberg.ufl.edu/income-and-rent-limits</a:t>
            </a:r>
            <a:endPar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endParaRPr>
          </a:p>
        </p:txBody>
      </p:sp>
      <p:grpSp>
        <p:nvGrpSpPr>
          <p:cNvPr id="5" name="Group 4"/>
          <p:cNvGrpSpPr/>
          <p:nvPr/>
        </p:nvGrpSpPr>
        <p:grpSpPr>
          <a:xfrm>
            <a:off x="6947269" y="6183679"/>
            <a:ext cx="1771942" cy="501631"/>
            <a:chOff x="6815010" y="6179548"/>
            <a:chExt cx="2007297" cy="554717"/>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118018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368755" y="115593"/>
            <a:ext cx="8453551" cy="946646"/>
          </a:xfrm>
          <a:noFill/>
        </p:spPr>
        <p:txBody>
          <a:bodyPr/>
          <a:lstStyle/>
          <a:p>
            <a:r>
              <a:rPr lang="en-US" sz="2400" dirty="0">
                <a:solidFill>
                  <a:srgbClr val="000000"/>
                </a:solidFill>
              </a:rPr>
              <a:t>V</a:t>
            </a:r>
            <a:r>
              <a:rPr lang="en-US" sz="2400" dirty="0">
                <a:solidFill>
                  <a:srgbClr val="000000"/>
                </a:solidFill>
                <a:latin typeface="Tw Cen MT" panose="020B0602020104020603" pitchFamily="34" charset="0"/>
              </a:rPr>
              <a:t>ery low-income renters make up the largest group of cost-burdened households in </a:t>
            </a:r>
            <a:r>
              <a:rPr lang="en-US" sz="2400" dirty="0">
                <a:solidFill>
                  <a:srgbClr val="000000"/>
                </a:solidFill>
              </a:rPr>
              <a:t>Osceola </a:t>
            </a:r>
            <a:r>
              <a:rPr lang="en-US" sz="2400" dirty="0">
                <a:solidFill>
                  <a:srgbClr val="000000"/>
                </a:solidFill>
                <a:latin typeface="Tw Cen MT" panose="020B0602020104020603" pitchFamily="34" charset="0"/>
              </a:rPr>
              <a:t>County.</a:t>
            </a:r>
          </a:p>
        </p:txBody>
      </p:sp>
      <p:sp>
        <p:nvSpPr>
          <p:cNvPr id="53253" name="Text Box 5"/>
          <p:cNvSpPr txBox="1">
            <a:spLocks noChangeArrowheads="1"/>
          </p:cNvSpPr>
          <p:nvPr/>
        </p:nvSpPr>
        <p:spPr bwMode="auto">
          <a:xfrm>
            <a:off x="368755" y="6369667"/>
            <a:ext cx="6571541" cy="2616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Source: Shimberg Center tabulation of U.S. Census Bureau, 2022 American Community Survey </a:t>
            </a:r>
          </a:p>
        </p:txBody>
      </p:sp>
      <p:sp>
        <p:nvSpPr>
          <p:cNvPr id="3" name="Rectangle 2"/>
          <p:cNvSpPr/>
          <p:nvPr/>
        </p:nvSpPr>
        <p:spPr>
          <a:xfrm>
            <a:off x="368755" y="5881028"/>
            <a:ext cx="7906305" cy="523220"/>
          </a:xfrm>
          <a:prstGeom prst="rect">
            <a:avLst/>
          </a:prstGeom>
        </p:spPr>
        <p:txBody>
          <a:bodyPr wrap="square">
            <a:spAutoFit/>
          </a:bodyPr>
          <a:lstStyle/>
          <a:p>
            <a:pPr marL="0" marR="0" lvl="0" indent="0" algn="l" defTabSz="914400" rtl="0" eaLnBrk="1" fontAlgn="auto" latinLnBrk="0" hangingPunct="1">
              <a:lnSpc>
                <a:spcPct val="100000"/>
              </a:lnSpc>
              <a:spcBef>
                <a:spcPts val="1000"/>
              </a:spcBef>
              <a:spcAft>
                <a:spcPts val="1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rPr>
              <a:t>Cost Burdened Households by Income as a Percentage of Area Median Income (AMI), Osceola County</a:t>
            </a: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S Gothic"/>
                <a:cs typeface="Times New Roman"/>
              </a:rPr>
              <a:t>, 2022</a:t>
            </a:r>
            <a:endPar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endParaRPr>
          </a:p>
        </p:txBody>
      </p:sp>
      <p:grpSp>
        <p:nvGrpSpPr>
          <p:cNvPr id="8" name="Group 7"/>
          <p:cNvGrpSpPr/>
          <p:nvPr/>
        </p:nvGrpSpPr>
        <p:grpSpPr>
          <a:xfrm>
            <a:off x="7498079" y="6369667"/>
            <a:ext cx="1324227" cy="364597"/>
            <a:chOff x="6815010" y="6179548"/>
            <a:chExt cx="2007297" cy="554717"/>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graphicFrame>
        <p:nvGraphicFramePr>
          <p:cNvPr id="4" name="Chart 3">
            <a:extLst>
              <a:ext uri="{FF2B5EF4-FFF2-40B4-BE49-F238E27FC236}">
                <a16:creationId xmlns:a16="http://schemas.microsoft.com/office/drawing/2014/main" id="{F6FF16CA-BF9E-514B-8360-512DF584F3BE}"/>
              </a:ext>
            </a:extLst>
          </p:cNvPr>
          <p:cNvGraphicFramePr>
            <a:graphicFrameLocks/>
          </p:cNvGraphicFramePr>
          <p:nvPr/>
        </p:nvGraphicFramePr>
        <p:xfrm>
          <a:off x="237744" y="1065276"/>
          <a:ext cx="8668512" cy="47274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044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5442" y="241541"/>
            <a:ext cx="7798279" cy="656402"/>
          </a:xfrm>
        </p:spPr>
        <p:txBody>
          <a:bodyPr>
            <a:noAutofit/>
          </a:bodyPr>
          <a:lstStyle/>
          <a:p>
            <a:r>
              <a:rPr lang="en-US" sz="2800" dirty="0">
                <a:latin typeface="Tw Cen MT" panose="020B0602020104020603" pitchFamily="34" charset="0"/>
              </a:rPr>
              <a:t>Housing costs outpace wages for many occupations. </a:t>
            </a:r>
            <a:endParaRPr lang="en-US" sz="3200" dirty="0">
              <a:latin typeface="Tw Cen MT" panose="020B0602020104020603" pitchFamily="34" charset="0"/>
            </a:endParaRPr>
          </a:p>
        </p:txBody>
      </p:sp>
      <p:sp>
        <p:nvSpPr>
          <p:cNvPr id="5" name="Content Placeholder 3"/>
          <p:cNvSpPr txBox="1">
            <a:spLocks/>
          </p:cNvSpPr>
          <p:nvPr/>
        </p:nvSpPr>
        <p:spPr>
          <a:xfrm>
            <a:off x="470047" y="1071692"/>
            <a:ext cx="8203906" cy="3542647"/>
          </a:xfrm>
          <a:prstGeom prst="rect">
            <a:avLst/>
          </a:prstGeom>
          <a:no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24000"/>
              </a:lnSpc>
              <a:spcBef>
                <a:spcPts val="1000"/>
              </a:spcBef>
              <a:spcAft>
                <a:spcPts val="0"/>
              </a:spcAft>
              <a:buClr>
                <a:srgbClr val="44546A">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Osceola County housing wage: $31.08/hour</a:t>
            </a:r>
          </a:p>
          <a:p>
            <a:pPr marL="342900" marR="0" lvl="0" indent="-342900" algn="l" defTabSz="457200" rtl="0" eaLnBrk="1" fontAlgn="auto" latinLnBrk="0" hangingPunct="1">
              <a:lnSpc>
                <a:spcPct val="124000"/>
              </a:lnSpc>
              <a:spcBef>
                <a:spcPts val="1000"/>
              </a:spcBef>
              <a:spcAft>
                <a:spcPts val="0"/>
              </a:spcAft>
              <a:buClr>
                <a:srgbClr val="44546A">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 full-time worker would need to earn this amount to rent a typical 2BR apartment (HUD Fair Market Rent 2023: $1,616/</a:t>
            </a:r>
            <a:r>
              <a:rPr kumimoji="0" lang="en-US" sz="2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mo</a:t>
            </a: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p>
            <a:pPr marL="342900" marR="0" lvl="0" indent="-342900" algn="l" defTabSz="457200" rtl="0" eaLnBrk="1" fontAlgn="auto" latinLnBrk="0" hangingPunct="1">
              <a:lnSpc>
                <a:spcPct val="124000"/>
              </a:lnSpc>
              <a:spcBef>
                <a:spcPts val="1000"/>
              </a:spcBef>
              <a:spcAft>
                <a:spcPts val="0"/>
              </a:spcAft>
              <a:buClr>
                <a:srgbClr val="44546A">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Median wage for Osceola County, 2023: $19.84/hour. A full-time, year-round worker with this wage can afford $1,032 in rent.</a:t>
            </a:r>
          </a:p>
        </p:txBody>
      </p:sp>
      <p:sp>
        <p:nvSpPr>
          <p:cNvPr id="8" name="Rectangle 7"/>
          <p:cNvSpPr/>
          <p:nvPr/>
        </p:nvSpPr>
        <p:spPr>
          <a:xfrm>
            <a:off x="470047" y="5605016"/>
            <a:ext cx="834069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Sources: National Low Income Housing Coalition, </a:t>
            </a:r>
            <a:r>
              <a:rPr kumimoji="0" lang="en-US" sz="1200" b="0" i="1"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Out of Reach</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a:t>
            </a:r>
            <a:r>
              <a:rPr kumimoji="0" lang="en-US" sz="1200" b="0" i="0" u="none" strike="noStrike" kern="1200" cap="none" spc="0" normalizeH="0" baseline="0" noProof="0" dirty="0" err="1">
                <a:ln>
                  <a:noFill/>
                </a:ln>
                <a:solidFill>
                  <a:prstClr val="black"/>
                </a:solidFill>
                <a:effectLst/>
                <a:uLnTx/>
                <a:uFillTx/>
                <a:latin typeface="Tw Cen MT" panose="020B0602020104020603" pitchFamily="34" charset="0"/>
                <a:ea typeface="ＭＳ Ｐゴシック" pitchFamily="-72" charset="-128"/>
                <a:cs typeface="+mn-cs"/>
              </a:rPr>
              <a:t>Shimberg</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Center tabulation of Florida Department of Economic Opportunity, Occupational Employment and Wage Statistics</a:t>
            </a:r>
          </a:p>
        </p:txBody>
      </p:sp>
      <p:grpSp>
        <p:nvGrpSpPr>
          <p:cNvPr id="6" name="Group 5"/>
          <p:cNvGrpSpPr/>
          <p:nvPr/>
        </p:nvGrpSpPr>
        <p:grpSpPr>
          <a:xfrm>
            <a:off x="6902011" y="6197324"/>
            <a:ext cx="1771942" cy="501631"/>
            <a:chOff x="6815010" y="6179548"/>
            <a:chExt cx="2007297" cy="554717"/>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375119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91704" y="740080"/>
          <a:ext cx="8255480" cy="537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53682" y="116270"/>
            <a:ext cx="8531525" cy="664234"/>
          </a:xfrm>
        </p:spPr>
        <p:txBody>
          <a:bodyPr>
            <a:noAutofit/>
          </a:bodyPr>
          <a:lstStyle/>
          <a:p>
            <a:r>
              <a:rPr lang="en-US" sz="2400" dirty="0"/>
              <a:t>How much can workers afford to pay for housing each month?</a:t>
            </a:r>
          </a:p>
        </p:txBody>
      </p:sp>
      <p:sp>
        <p:nvSpPr>
          <p:cNvPr id="3" name="Rectangle 2"/>
          <p:cNvSpPr/>
          <p:nvPr/>
        </p:nvSpPr>
        <p:spPr>
          <a:xfrm>
            <a:off x="353682" y="6110741"/>
            <a:ext cx="665096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Source: </a:t>
            </a:r>
            <a:r>
              <a:rPr kumimoji="0" lang="en-US" sz="1200" b="0" i="0" u="none" strike="noStrike" kern="1200" cap="none" spc="0" normalizeH="0" baseline="0" noProof="0" dirty="0" err="1">
                <a:ln>
                  <a:noFill/>
                </a:ln>
                <a:solidFill>
                  <a:prstClr val="black"/>
                </a:solidFill>
                <a:effectLst/>
                <a:uLnTx/>
                <a:uFillTx/>
                <a:latin typeface="Tw Cen MT" panose="020B0602020104020603" pitchFamily="34" charset="0"/>
                <a:ea typeface="ＭＳ Ｐゴシック" pitchFamily="-72" charset="-128"/>
                <a:cs typeface="+mn-cs"/>
              </a:rPr>
              <a:t>Shimberg</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Center tabulation of Florida Department of Economic Security, Occupational Employment Statistics and Wages. Based on median wage for occupations </a:t>
            </a:r>
            <a:r>
              <a:rPr kumimoji="0" lang="en-US" sz="1200" b="0" i="0" u="none" strike="noStrike" kern="1200" cap="none" spc="0" normalizeH="0" baseline="0" noProof="0">
                <a:ln>
                  <a:noFill/>
                </a:ln>
                <a:solidFill>
                  <a:prstClr val="black"/>
                </a:solidFill>
                <a:effectLst/>
                <a:uLnTx/>
                <a:uFillTx/>
                <a:latin typeface="Tw Cen MT" panose="020B0602020104020603" pitchFamily="34" charset="0"/>
                <a:ea typeface="ＭＳ Ｐゴシック" pitchFamily="-72" charset="-128"/>
                <a:cs typeface="+mn-cs"/>
              </a:rPr>
              <a:t>in the </a:t>
            </a:r>
            <a:r>
              <a:rPr lang="en-US" sz="1200">
                <a:solidFill>
                  <a:srgbClr val="000000"/>
                </a:solidFill>
                <a:latin typeface="Tw Cen MT" panose="020B0602020104020603" pitchFamily="34" charset="0"/>
              </a:rPr>
              <a:t>Orlando-Kissimmee-Sanford MSA</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Assumes full-time worker, 30% of income spent on housing costs.</a:t>
            </a:r>
          </a:p>
        </p:txBody>
      </p:sp>
      <p:grpSp>
        <p:nvGrpSpPr>
          <p:cNvPr id="5" name="Group 4"/>
          <p:cNvGrpSpPr/>
          <p:nvPr/>
        </p:nvGrpSpPr>
        <p:grpSpPr>
          <a:xfrm>
            <a:off x="7431110" y="6402434"/>
            <a:ext cx="1391197" cy="331831"/>
            <a:chOff x="6815010" y="6179548"/>
            <a:chExt cx="2007297" cy="554717"/>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22569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2352" y="5971295"/>
            <a:ext cx="66190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Eviction &amp; Foreclosure Filings, Osceola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Source: Shimberg Center tabulation of filing data from Florida Clerks &amp; Comptrollers and Office of the State Courts Administrator.</a:t>
            </a:r>
          </a:p>
        </p:txBody>
      </p:sp>
      <p:grpSp>
        <p:nvGrpSpPr>
          <p:cNvPr id="14" name="Group 13"/>
          <p:cNvGrpSpPr/>
          <p:nvPr/>
        </p:nvGrpSpPr>
        <p:grpSpPr>
          <a:xfrm>
            <a:off x="7357958" y="6378824"/>
            <a:ext cx="1391197" cy="331831"/>
            <a:chOff x="6815010" y="6179548"/>
            <a:chExt cx="2007297" cy="554717"/>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graphicFrame>
        <p:nvGraphicFramePr>
          <p:cNvPr id="5" name="Chart 4">
            <a:extLst>
              <a:ext uri="{FF2B5EF4-FFF2-40B4-BE49-F238E27FC236}">
                <a16:creationId xmlns:a16="http://schemas.microsoft.com/office/drawing/2014/main" id="{9AFBC34A-DAF5-41F2-8134-10B93D64AF5B}"/>
              </a:ext>
            </a:extLst>
          </p:cNvPr>
          <p:cNvGraphicFramePr>
            <a:graphicFrameLocks/>
          </p:cNvGraphicFramePr>
          <p:nvPr/>
        </p:nvGraphicFramePr>
        <p:xfrm>
          <a:off x="331245" y="1105471"/>
          <a:ext cx="8481510" cy="464705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7F5EA7A9-E17D-ABEA-E9A4-875541D94AE3}"/>
              </a:ext>
            </a:extLst>
          </p:cNvPr>
          <p:cNvSpPr>
            <a:spLocks noGrp="1"/>
          </p:cNvSpPr>
          <p:nvPr>
            <p:ph type="title"/>
          </p:nvPr>
        </p:nvSpPr>
        <p:spPr>
          <a:xfrm>
            <a:off x="388957" y="146939"/>
            <a:ext cx="8616546" cy="832655"/>
          </a:xfrm>
        </p:spPr>
        <p:txBody>
          <a:bodyPr anchor="t">
            <a:noAutofit/>
          </a:bodyPr>
          <a:lstStyle/>
          <a:p>
            <a:r>
              <a:rPr lang="en-US" sz="2000" dirty="0">
                <a:solidFill>
                  <a:srgbClr val="000000"/>
                </a:solidFill>
                <a:latin typeface="Tw Cen MT" charset="0"/>
                <a:ea typeface="Tw Cen MT" charset="0"/>
                <a:cs typeface="Tw Cen MT" charset="0"/>
              </a:rPr>
              <a:t>Eviction &amp; foreclosure fell sharply in Q2 2020 during the state moratorium, then increased when filings were permitted again. Eviction filings have now risen above pre-pandemic levels, while foreclosure filings are near pre-pandemic levels.</a:t>
            </a:r>
          </a:p>
        </p:txBody>
      </p:sp>
    </p:spTree>
    <p:extLst>
      <p:ext uri="{BB962C8B-B14F-4D97-AF65-F5344CB8AC3E}">
        <p14:creationId xmlns:p14="http://schemas.microsoft.com/office/powerpoint/2010/main" val="400163720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Shimberg Colors">
      <a:dk1>
        <a:srgbClr val="545454"/>
      </a:dk1>
      <a:lt1>
        <a:srgbClr val="FFFFFF"/>
      </a:lt1>
      <a:dk2>
        <a:srgbClr val="FFFFFF"/>
      </a:dk2>
      <a:lt2>
        <a:srgbClr val="FFFFFF"/>
      </a:lt2>
      <a:accent1>
        <a:srgbClr val="023366"/>
      </a:accent1>
      <a:accent2>
        <a:srgbClr val="A0A2A5"/>
      </a:accent2>
      <a:accent3>
        <a:srgbClr val="FFFFFF"/>
      </a:accent3>
      <a:accent4>
        <a:srgbClr val="4E85C0"/>
      </a:accent4>
      <a:accent5>
        <a:srgbClr val="4472C4"/>
      </a:accent5>
      <a:accent6>
        <a:srgbClr val="4E85C0"/>
      </a:accent6>
      <a:hlink>
        <a:srgbClr val="023366"/>
      </a:hlink>
      <a:folHlink>
        <a:srgbClr val="54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rigin">
  <a:themeElements>
    <a:clrScheme name="Shimberg Colors">
      <a:dk1>
        <a:srgbClr val="545454"/>
      </a:dk1>
      <a:lt1>
        <a:srgbClr val="FFFFFF"/>
      </a:lt1>
      <a:dk2>
        <a:srgbClr val="FFFFFF"/>
      </a:dk2>
      <a:lt2>
        <a:srgbClr val="FFFFFF"/>
      </a:lt2>
      <a:accent1>
        <a:srgbClr val="023366"/>
      </a:accent1>
      <a:accent2>
        <a:srgbClr val="A0A2A5"/>
      </a:accent2>
      <a:accent3>
        <a:srgbClr val="FFFFFF"/>
      </a:accent3>
      <a:accent4>
        <a:srgbClr val="4E85C0"/>
      </a:accent4>
      <a:accent5>
        <a:srgbClr val="4472C4"/>
      </a:accent5>
      <a:accent6>
        <a:srgbClr val="4E85C0"/>
      </a:accent6>
      <a:hlink>
        <a:srgbClr val="023366"/>
      </a:hlink>
      <a:folHlink>
        <a:srgbClr val="545454"/>
      </a:folHlink>
    </a:clrScheme>
    <a:fontScheme name="1_Origin">
      <a:majorFont>
        <a:latin typeface=""/>
        <a:ea typeface="ＭＳ Ｐゴシック"/>
        <a:cs typeface=""/>
      </a:majorFont>
      <a:minorFont>
        <a:latin typeface=""/>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Origin">
  <a:themeElements>
    <a:clrScheme name="Custom 2">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002060"/>
      </a:hlink>
      <a:folHlink>
        <a:srgbClr val="002060"/>
      </a:folHlink>
    </a:clrScheme>
    <a:fontScheme name="1_Origin">
      <a:majorFont>
        <a:latin typeface=""/>
        <a:ea typeface="ＭＳ Ｐゴシック"/>
        <a:cs typeface=""/>
      </a:majorFont>
      <a:minorFont>
        <a:latin typeface=""/>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34888</TotalTime>
  <Words>913</Words>
  <Application>Microsoft Macintosh PowerPoint</Application>
  <PresentationFormat>On-screen Show (4:3)</PresentationFormat>
  <Paragraphs>129</Paragraphs>
  <Slides>11</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11</vt:i4>
      </vt:variant>
    </vt:vector>
  </HeadingPairs>
  <TitlesOfParts>
    <vt:vector size="27" baseType="lpstr">
      <vt:lpstr>Aptos</vt:lpstr>
      <vt:lpstr>Aptos Display</vt:lpstr>
      <vt:lpstr>Arial</vt:lpstr>
      <vt:lpstr>Bookman Old Style</vt:lpstr>
      <vt:lpstr>Calibri</vt:lpstr>
      <vt:lpstr>Calibri Light</vt:lpstr>
      <vt:lpstr>Gill Sans MT</vt:lpstr>
      <vt:lpstr>Rockwell</vt:lpstr>
      <vt:lpstr>Tw Cen MT</vt:lpstr>
      <vt:lpstr>Wingdings</vt:lpstr>
      <vt:lpstr>Wingdings 3</vt:lpstr>
      <vt:lpstr>Office Theme</vt:lpstr>
      <vt:lpstr>2_Origin</vt:lpstr>
      <vt:lpstr>1_Origin</vt:lpstr>
      <vt:lpstr>1_Office Theme</vt:lpstr>
      <vt:lpstr>2_Office Theme</vt:lpstr>
      <vt:lpstr>PowerPoint Presentation</vt:lpstr>
      <vt:lpstr>Osceola County home prices rose and fell more sharply than statewide prices in the 2000s and early 2010s. Since 2016, the median county home price has closely mirrored the statewide median.  </vt:lpstr>
      <vt:lpstr>Osceola County added thousands of rental units between 2012 and 2022 but lost units renting for $1,200 or less (2022 $). </vt:lpstr>
      <vt:lpstr>Affordable Housing Terminology</vt:lpstr>
      <vt:lpstr>2024 Orlando-Kissimmee-Sanford MSA (% AMI) and Housing Cost Limits</vt:lpstr>
      <vt:lpstr>Very low-income renters make up the largest group of cost-burdened households in Osceola County.</vt:lpstr>
      <vt:lpstr>Housing costs outpace wages for many occupations. </vt:lpstr>
      <vt:lpstr>How much can workers afford to pay for housing each month?</vt:lpstr>
      <vt:lpstr>Eviction &amp; foreclosure fell sharply in Q2 2020 during the state moratorium, then increased when filings were permitted again. Eviction filings have now risen above pre-pandemic levels, while foreclosure filings are near pre-pandemic levels.</vt:lpstr>
      <vt:lpstr>Building a Local Housing System: The Affordable Housing Continuum</vt:lpstr>
      <vt:lpstr>Contact</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Ray,Anne L</dc:creator>
  <cp:lastModifiedBy>Ray,Anne L</cp:lastModifiedBy>
  <cp:revision>241</cp:revision>
  <dcterms:created xsi:type="dcterms:W3CDTF">2021-07-20T20:40:42Z</dcterms:created>
  <dcterms:modified xsi:type="dcterms:W3CDTF">2024-06-28T20:30:33Z</dcterms:modified>
</cp:coreProperties>
</file>