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92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20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e\Dropbox%20(UFL)\Class%20and%20Conference%20Presentations\County%20presentation%20template%202022\T%20x%20I%20x%20CB\2021%20T%20x%20I%20x%20CB\County%20or%20combos%202021%20PUMS%20T%20x%20I%20x%20C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Leon!$D$12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Leon!$C$13:$C$33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Leon!$D$13:$D$33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859-42D3-8781-49173FA97A9E}"/>
            </c:ext>
          </c:extLst>
        </c:ser>
        <c:ser>
          <c:idx val="0"/>
          <c:order val="1"/>
          <c:tx>
            <c:strRef>
              <c:f>Leon!$E$12</c:f>
              <c:strCache>
                <c:ptCount val="1"/>
                <c:pt idx="0">
                  <c:v>Leon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Leon!$C$13:$C$33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Leon!$E$13:$E$33</c:f>
              <c:numCache>
                <c:formatCode>"$"#,##0</c:formatCode>
                <c:ptCount val="21"/>
                <c:pt idx="0">
                  <c:v>225364.18476</c:v>
                </c:pt>
                <c:pt idx="1">
                  <c:v>248541.55635999999</c:v>
                </c:pt>
                <c:pt idx="2">
                  <c:v>268313.87615000003</c:v>
                </c:pt>
                <c:pt idx="3">
                  <c:v>277958.82942000002</c:v>
                </c:pt>
                <c:pt idx="4">
                  <c:v>277621.80410000001</c:v>
                </c:pt>
                <c:pt idx="5">
                  <c:v>249016.72083000001</c:v>
                </c:pt>
                <c:pt idx="6">
                  <c:v>247544.84846000001</c:v>
                </c:pt>
                <c:pt idx="7">
                  <c:v>249986.24478000001</c:v>
                </c:pt>
                <c:pt idx="8">
                  <c:v>242427.74562</c:v>
                </c:pt>
                <c:pt idx="9">
                  <c:v>244061.41114000001</c:v>
                </c:pt>
                <c:pt idx="10">
                  <c:v>250250</c:v>
                </c:pt>
                <c:pt idx="11">
                  <c:v>249537.38901000001</c:v>
                </c:pt>
                <c:pt idx="12">
                  <c:v>241553.16461000001</c:v>
                </c:pt>
                <c:pt idx="13">
                  <c:v>243834.49994000001</c:v>
                </c:pt>
                <c:pt idx="14">
                  <c:v>250501.14231</c:v>
                </c:pt>
                <c:pt idx="15">
                  <c:v>248496.21668000001</c:v>
                </c:pt>
                <c:pt idx="16">
                  <c:v>258240.90732</c:v>
                </c:pt>
                <c:pt idx="17">
                  <c:v>275044.43592999998</c:v>
                </c:pt>
                <c:pt idx="18">
                  <c:v>278645.64572999999</c:v>
                </c:pt>
                <c:pt idx="19">
                  <c:v>284169.25173999998</c:v>
                </c:pt>
                <c:pt idx="20">
                  <c:v>290000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1859-42D3-8781-49173FA97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69436838797303"/>
          <c:y val="3.57393204156711E-2"/>
          <c:w val="0.82242866564789263"/>
          <c:h val="0.7742270451487682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'Leon w students'!$C$4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'Leon w students'!$A$5:$B$10</c:f>
              <c:multiLvlStrCache>
                <c:ptCount val="6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Above 80% AMI</c:v>
                  </c:pt>
                  <c:pt idx="3">
                    <c:v>0-50% AMI</c:v>
                  </c:pt>
                  <c:pt idx="4">
                    <c:v>50.01-80% AMI</c:v>
                  </c:pt>
                  <c:pt idx="5">
                    <c:v>Above 80% AMI</c:v>
                  </c:pt>
                </c:lvl>
                <c:lvl>
                  <c:pt idx="0">
                    <c:v>Owners</c:v>
                  </c:pt>
                  <c:pt idx="3">
                    <c:v>Renters</c:v>
                  </c:pt>
                </c:lvl>
              </c:multiLvlStrCache>
            </c:multiLvlStrRef>
          </c:cat>
          <c:val>
            <c:numRef>
              <c:f>'Leon w students'!$C$5:$C$10</c:f>
              <c:numCache>
                <c:formatCode>#,##0</c:formatCode>
                <c:ptCount val="6"/>
                <c:pt idx="0">
                  <c:v>5715</c:v>
                </c:pt>
                <c:pt idx="1">
                  <c:v>2695</c:v>
                </c:pt>
                <c:pt idx="2">
                  <c:v>2293</c:v>
                </c:pt>
                <c:pt idx="3">
                  <c:v>16576</c:v>
                </c:pt>
                <c:pt idx="4">
                  <c:v>3264</c:v>
                </c:pt>
                <c:pt idx="5">
                  <c:v>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F-E54F-BE0F-F0366609666E}"/>
            </c:ext>
          </c:extLst>
        </c:ser>
        <c:ser>
          <c:idx val="2"/>
          <c:order val="2"/>
          <c:tx>
            <c:strRef>
              <c:f>'Leon w students'!$D$4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'Leon w students'!$A$5:$B$10</c:f>
              <c:multiLvlStrCache>
                <c:ptCount val="6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Above 80% AMI</c:v>
                  </c:pt>
                  <c:pt idx="3">
                    <c:v>0-50% AMI</c:v>
                  </c:pt>
                  <c:pt idx="4">
                    <c:v>50.01-80% AMI</c:v>
                  </c:pt>
                  <c:pt idx="5">
                    <c:v>Above 80% AMI</c:v>
                  </c:pt>
                </c:lvl>
                <c:lvl>
                  <c:pt idx="0">
                    <c:v>Owners</c:v>
                  </c:pt>
                  <c:pt idx="3">
                    <c:v>Renters</c:v>
                  </c:pt>
                </c:lvl>
              </c:multiLvlStrCache>
            </c:multiLvlStrRef>
          </c:cat>
          <c:val>
            <c:numRef>
              <c:f>'Leon w students'!$D$5:$D$10</c:f>
              <c:numCache>
                <c:formatCode>#,##0</c:formatCode>
                <c:ptCount val="6"/>
                <c:pt idx="0">
                  <c:v>3556</c:v>
                </c:pt>
                <c:pt idx="1">
                  <c:v>6018</c:v>
                </c:pt>
                <c:pt idx="2">
                  <c:v>44073</c:v>
                </c:pt>
                <c:pt idx="3">
                  <c:v>3050</c:v>
                </c:pt>
                <c:pt idx="4">
                  <c:v>4788</c:v>
                </c:pt>
                <c:pt idx="5">
                  <c:v>15653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4F-E54F-BE0F-F0366609666E}"/>
            </c:ext>
          </c:extLst>
        </c:ser>
        <c:ser>
          <c:idx val="3"/>
          <c:order val="3"/>
          <c:tx>
            <c:strRef>
              <c:f>'Leon w students'!$E$4</c:f>
              <c:strCache>
                <c:ptCount val="1"/>
                <c:pt idx="0">
                  <c:v>Student-headed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4183420288991841E-2"/>
                  <c:y val="-6.24651827710719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4F-E54F-BE0F-F0366609666E}"/>
                </c:ext>
              </c:extLst>
            </c:dLbl>
            <c:dLbl>
              <c:idx val="5"/>
              <c:layout>
                <c:manualLayout>
                  <c:x val="2.3639033814986402E-2"/>
                  <c:y val="-6.5181060282857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4F-E54F-BE0F-F0366609666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'Leon w students'!$A$5:$B$10</c:f>
              <c:multiLvlStrCache>
                <c:ptCount val="6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Above 80% AMI</c:v>
                  </c:pt>
                  <c:pt idx="3">
                    <c:v>0-50% AMI</c:v>
                  </c:pt>
                  <c:pt idx="4">
                    <c:v>50.01-80% AMI</c:v>
                  </c:pt>
                  <c:pt idx="5">
                    <c:v>Above 80% AMI</c:v>
                  </c:pt>
                </c:lvl>
                <c:lvl>
                  <c:pt idx="0">
                    <c:v>Owners</c:v>
                  </c:pt>
                  <c:pt idx="3">
                    <c:v>Renters</c:v>
                  </c:pt>
                </c:lvl>
              </c:multiLvlStrCache>
            </c:multiLvlStrRef>
          </c:cat>
          <c:val>
            <c:numRef>
              <c:f>'Leon w students'!$E$5:$E$10</c:f>
              <c:numCache>
                <c:formatCode>General</c:formatCode>
                <c:ptCount val="6"/>
                <c:pt idx="3" formatCode="#,##0">
                  <c:v>7294</c:v>
                </c:pt>
                <c:pt idx="4" formatCode="#,##0">
                  <c:v>2414</c:v>
                </c:pt>
                <c:pt idx="5" formatCode="#,##0">
                  <c:v>1947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4F-E54F-BE0F-F036660966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'Leon w students'!$B$4</c15:sqref>
                        </c15:formulaRef>
                      </c:ext>
                    </c:extLst>
                    <c:strCache>
                      <c:ptCount val="1"/>
                      <c:pt idx="0">
                        <c:v>Income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'Leon w students'!$A$5:$B$10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0-50% AMI</c:v>
                        </c:pt>
                        <c:pt idx="1">
                          <c:v>50.01-80% AMI</c:v>
                        </c:pt>
                        <c:pt idx="2">
                          <c:v>Above 80% AMI</c:v>
                        </c:pt>
                        <c:pt idx="3">
                          <c:v>0-50% AMI</c:v>
                        </c:pt>
                        <c:pt idx="4">
                          <c:v>50.01-80% AMI</c:v>
                        </c:pt>
                        <c:pt idx="5">
                          <c:v>Above 80% AMI</c:v>
                        </c:pt>
                      </c:lvl>
                      <c:lvl>
                        <c:pt idx="0">
                          <c:v>Owners</c:v>
                        </c:pt>
                        <c:pt idx="3">
                          <c:v>Renters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'Leon w students'!$B$5:$B$10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14F-E54F-BE0F-F0366609666E}"/>
                  </c:ext>
                </c:extLst>
              </c15:ser>
            </c15:filteredBarSeries>
          </c:ext>
        </c:extLst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/>
                  <a:t>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50000"/>
            </a:schemeClr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Leon!$A$5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Leon!$B$3:$U$4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Leon!$B$5:$U$5</c:f>
              <c:numCache>
                <c:formatCode>_(* #,##0_);_(* \(#,##0\);_(* "-"??_);_(@_)</c:formatCode>
                <c:ptCount val="20"/>
                <c:pt idx="0">
                  <c:v>733</c:v>
                </c:pt>
                <c:pt idx="1">
                  <c:v>645</c:v>
                </c:pt>
                <c:pt idx="2">
                  <c:v>521</c:v>
                </c:pt>
                <c:pt idx="3">
                  <c:v>811</c:v>
                </c:pt>
                <c:pt idx="4">
                  <c:v>774</c:v>
                </c:pt>
                <c:pt idx="5">
                  <c:v>91</c:v>
                </c:pt>
                <c:pt idx="6">
                  <c:v>270</c:v>
                </c:pt>
                <c:pt idx="7">
                  <c:v>648</c:v>
                </c:pt>
                <c:pt idx="8">
                  <c:v>545</c:v>
                </c:pt>
                <c:pt idx="9">
                  <c:v>466</c:v>
                </c:pt>
                <c:pt idx="10">
                  <c:v>471</c:v>
                </c:pt>
                <c:pt idx="11">
                  <c:v>577</c:v>
                </c:pt>
                <c:pt idx="12">
                  <c:v>738</c:v>
                </c:pt>
                <c:pt idx="13">
                  <c:v>799</c:v>
                </c:pt>
                <c:pt idx="14">
                  <c:v>1014</c:v>
                </c:pt>
                <c:pt idx="15">
                  <c:v>997</c:v>
                </c:pt>
                <c:pt idx="16">
                  <c:v>870</c:v>
                </c:pt>
                <c:pt idx="17">
                  <c:v>894</c:v>
                </c:pt>
                <c:pt idx="18">
                  <c:v>944</c:v>
                </c:pt>
                <c:pt idx="19">
                  <c:v>937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E2A-45A1-9EAF-5C451ED619BC}"/>
            </c:ext>
          </c:extLst>
        </c:ser>
        <c:ser>
          <c:idx val="1"/>
          <c:order val="1"/>
          <c:tx>
            <c:strRef>
              <c:f>Leon!$A$6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Leon!$B$3:$U$4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Leon!$B$6:$U$6</c:f>
              <c:numCache>
                <c:formatCode>_(* #,##0_);_(* \(#,##0\);_(* "-"??_);_(@_)</c:formatCode>
                <c:ptCount val="20"/>
                <c:pt idx="0">
                  <c:v>115</c:v>
                </c:pt>
                <c:pt idx="1">
                  <c:v>118</c:v>
                </c:pt>
                <c:pt idx="2">
                  <c:v>101</c:v>
                </c:pt>
                <c:pt idx="3">
                  <c:v>81</c:v>
                </c:pt>
                <c:pt idx="4">
                  <c:v>72</c:v>
                </c:pt>
                <c:pt idx="5">
                  <c:v>5</c:v>
                </c:pt>
                <c:pt idx="6">
                  <c:v>26</c:v>
                </c:pt>
                <c:pt idx="7">
                  <c:v>36</c:v>
                </c:pt>
                <c:pt idx="8">
                  <c:v>24</c:v>
                </c:pt>
                <c:pt idx="9">
                  <c:v>28</c:v>
                </c:pt>
                <c:pt idx="10">
                  <c:v>14</c:v>
                </c:pt>
                <c:pt idx="11">
                  <c:v>44</c:v>
                </c:pt>
                <c:pt idx="12">
                  <c:v>58</c:v>
                </c:pt>
                <c:pt idx="13">
                  <c:v>73</c:v>
                </c:pt>
                <c:pt idx="14">
                  <c:v>68</c:v>
                </c:pt>
                <c:pt idx="15">
                  <c:v>42</c:v>
                </c:pt>
                <c:pt idx="16">
                  <c:v>52</c:v>
                </c:pt>
                <c:pt idx="17">
                  <c:v>80</c:v>
                </c:pt>
                <c:pt idx="18">
                  <c:v>67</c:v>
                </c:pt>
                <c:pt idx="19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2A-45A1-9EAF-5C451ED6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&amp; Mechanics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BC96F09-460C-46C8-8705-18B5EB5D84D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156BDBDE-3A03-4176-B774-CE46BE435AD1}" type="parTrans" cxnId="{927C3877-DBB2-4032-8DB6-5A6A0A0842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B5A95FE-261C-4881-8C1F-C5D15EE23199}" type="sibTrans" cxnId="{927C3877-DBB2-4032-8DB6-5A6A0A0842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C316D83-14C5-4D8D-BAE4-B050755CCCB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&amp;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8E4FA024-9DBF-4D66-8A18-9D778A475A21}" type="parTrans" cxnId="{161D5310-91C8-42FF-B3FF-45A72A94CB8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F3B7D59-F8C6-4C6D-A569-6D075F52BEFF}" type="sibTrans" cxnId="{161D5310-91C8-42FF-B3FF-45A72A94CB8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20A686-8918-4CA0-AB4E-D02B2D09B22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Correctional Officers</a:t>
          </a:r>
          <a:endParaRPr lang="en-US">
            <a:latin typeface="Tw Cen MT" panose="020B0602020104020603" pitchFamily="34" charset="0"/>
          </a:endParaRPr>
        </a:p>
      </dgm:t>
    </dgm:pt>
    <dgm:pt modelId="{C2252B99-C5BE-42D2-80AF-71A3EDA38E7B}" type="parTrans" cxnId="{6D98AB0F-1BCA-43E0-8319-4AAAAF49EBA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D8E747-B009-4306-ABA4-6F880EF423B7}" type="sibTrans" cxnId="{6D98AB0F-1BCA-43E0-8319-4AAAAF49EBA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1C90113-A1DC-4BD3-BEAA-9804790D22E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Electricians</a:t>
          </a:r>
          <a:endParaRPr lang="en-US">
            <a:latin typeface="Tw Cen MT" panose="020B0602020104020603" pitchFamily="34" charset="0"/>
          </a:endParaRPr>
        </a:p>
      </dgm:t>
    </dgm:pt>
    <dgm:pt modelId="{D94EBD6F-0CA8-4A9B-A40D-8DDECA41F26C}" type="parTrans" cxnId="{89D17448-07BC-4A5D-89D4-DF6C14F62C6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B40D3AE-0BEA-4874-AB0D-5CF2EA644AFB}" type="sibTrans" cxnId="{89D17448-07BC-4A5D-89D4-DF6C14F62C6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F607021-2CB5-484A-81A9-E8F2AB23629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Firefighters</a:t>
          </a:r>
          <a:endParaRPr lang="en-US">
            <a:latin typeface="Tw Cen MT" panose="020B0602020104020603" pitchFamily="34" charset="0"/>
          </a:endParaRPr>
        </a:p>
      </dgm:t>
    </dgm:pt>
    <dgm:pt modelId="{0641B2DC-C362-4982-8FB1-F0D615EAC7A5}" type="parTrans" cxnId="{92B8F173-7CF9-4175-BA65-EBEA0DB8DD0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88DAB34-2EA4-431F-9DAB-4A4B0A87AE37}" type="sibTrans" cxnId="{92B8F173-7CF9-4175-BA65-EBEA0DB8DD0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AEDAF69-8C64-49FF-A907-FCAAB4440FE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HVAC &amp; Refrigeration Mechanics</a:t>
          </a:r>
          <a:endParaRPr lang="en-US" dirty="0">
            <a:latin typeface="Tw Cen MT" panose="020B0602020104020603" pitchFamily="34" charset="0"/>
          </a:endParaRPr>
        </a:p>
      </dgm:t>
    </dgm:pt>
    <dgm:pt modelId="{1FBD8298-F519-407B-BAD5-7AF3BC900636}" type="parTrans" cxnId="{28585A68-4F00-46E7-B220-692C8A86845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05F0530-0599-4A09-A03D-EE7B23EA9FFB}" type="sibTrans" cxnId="{28585A68-4F00-46E7-B220-692C8A86845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7B2F4B5-0ED2-4B48-B7CA-2208477F61F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Heavy &amp; Tractor-Trailer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E513EF2B-51D9-4B1E-9EDD-48560820D1B6}" type="parTrans" cxnId="{8210E294-1205-41E5-B885-B61FF9895CD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F1EC714-C11C-4FD0-9539-23A0E6853FB6}" type="sibTrans" cxnId="{8210E294-1205-41E5-B885-B61FF9895CD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613D972-46D5-44F2-82B9-C26D4971923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EC2AE8DB-8D30-4FA7-830A-0B3B12BB193F}" type="parTrans" cxnId="{F004782C-086B-430A-837E-4332503309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0E1D90-2FC8-4DA1-BD27-77BF9DF949FD}" type="sibTrans" cxnId="{F004782C-086B-430A-837E-4332503309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DC143C1-E2FB-430D-B07B-DB4085BBA83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890559BA-FC4E-49A4-9CA8-CC57E3BDA194}" type="parTrans" cxnId="{E998523C-33B5-497D-80D3-96A2A3BF93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8296D3F-5106-4745-8715-45D193249E19}" type="sibTrans" cxnId="{E998523C-33B5-497D-80D3-96A2A3BF93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07BFDCA-7C44-493E-AACF-FDB1A26D653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Childcare Workers</a:t>
          </a:r>
          <a:endParaRPr lang="en-US" dirty="0">
            <a:latin typeface="Tw Cen MT" panose="020B0602020104020603" pitchFamily="34" charset="0"/>
          </a:endParaRPr>
        </a:p>
      </dgm:t>
    </dgm:pt>
    <dgm:pt modelId="{5495BAE7-7083-442E-8AA5-84743AB450C1}" type="parTrans" cxnId="{1EC56B25-CEFF-4C7E-A36B-4455CF44672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DA66F62-ECBE-4022-94FF-4B114CF889F6}" type="sibTrans" cxnId="{1EC56B25-CEFF-4C7E-A36B-4455CF44672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D5B235C-97F0-47E4-8ED5-FF0A25F34B1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Cooks</a:t>
          </a:r>
          <a:endParaRPr lang="en-US" dirty="0">
            <a:latin typeface="Tw Cen MT" panose="020B0602020104020603" pitchFamily="34" charset="0"/>
          </a:endParaRPr>
        </a:p>
      </dgm:t>
    </dgm:pt>
    <dgm:pt modelId="{4E009262-D5C2-484D-B09E-E93A94F24D86}" type="parTrans" cxnId="{F2AF8E21-3DE8-4FBA-8889-8A5EBB18CF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4DE732E-FFDB-40A7-BE3F-F8D5E7EB41B9}" type="sibTrans" cxnId="{F2AF8E21-3DE8-4FBA-8889-8A5EBB18CF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3B85296-EB05-407F-A952-6772D512503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BB9049B8-9CE9-481B-A8AB-CC98454E23AB}" type="parTrans" cxnId="{BC4E292F-E3C2-447E-89E3-2DF9EAB2F0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E423E72-CB97-45F4-AAEB-A97DD3FCE3BE}" type="sibTrans" cxnId="{BC4E292F-E3C2-447E-89E3-2DF9EAB2F0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C2AFC2F-D7E6-4C1B-9402-CE3F2176F30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Farmworkers</a:t>
          </a:r>
          <a:endParaRPr lang="en-US" dirty="0">
            <a:latin typeface="Tw Cen MT" panose="020B0602020104020603" pitchFamily="34" charset="0"/>
          </a:endParaRPr>
        </a:p>
      </dgm:t>
    </dgm:pt>
    <dgm:pt modelId="{386A83A4-4DE2-40B0-8096-FA79319FF370}" type="parTrans" cxnId="{33FDD5C4-C585-4FBE-9792-66735CF9F0B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9BBA9CA-42DE-454D-AF83-ACA1CDB31F7F}" type="sibTrans" cxnId="{33FDD5C4-C585-4FBE-9792-66735CF9F0B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93F19F5-B74B-455B-B7B7-9F07771D4D9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Preparation Workers</a:t>
          </a:r>
          <a:endParaRPr lang="en-US" dirty="0">
            <a:latin typeface="Tw Cen MT" panose="020B0602020104020603" pitchFamily="34" charset="0"/>
          </a:endParaRPr>
        </a:p>
      </dgm:t>
    </dgm:pt>
    <dgm:pt modelId="{4D9E0652-C6EF-4BB6-BCF8-5D638FF405A5}" type="parTrans" cxnId="{0295FA2C-1926-4ED4-9E76-3BBE3D7602F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9E689C3-0ED6-4711-ACBC-FAE529546155}" type="sibTrans" cxnId="{0295FA2C-1926-4ED4-9E76-3BBE3D7602F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3DDD2E2-A274-4998-801F-A185CB79B16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Hairdressers</a:t>
          </a:r>
          <a:endParaRPr lang="en-US" dirty="0">
            <a:latin typeface="Tw Cen MT" panose="020B0602020104020603" pitchFamily="34" charset="0"/>
          </a:endParaRPr>
        </a:p>
      </dgm:t>
    </dgm:pt>
    <dgm:pt modelId="{E04C116F-9427-4059-94FD-09A4BE6260B2}" type="parTrans" cxnId="{69DBAE4C-4887-41B3-904F-9A38DD3A7AA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4C06956-0AD2-4D85-9ED5-FC11AAEBDF57}" type="sibTrans" cxnId="{69DBAE4C-4887-41B3-904F-9A38DD3A7AA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1788A65-A03C-4076-B661-A5BD186E0D8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Home Health &amp; Personal Care Aides</a:t>
          </a:r>
          <a:endParaRPr lang="en-US" dirty="0">
            <a:latin typeface="Tw Cen MT" panose="020B0602020104020603" pitchFamily="34" charset="0"/>
          </a:endParaRPr>
        </a:p>
      </dgm:t>
    </dgm:pt>
    <dgm:pt modelId="{4E5FEC21-4B48-4687-AC47-F69844E322B4}" type="parTrans" cxnId="{98C1C8AF-6527-4647-8F13-5141469FFA0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A3A879-71F9-4082-8C41-B53591394589}" type="sibTrans" cxnId="{98C1C8AF-6527-4647-8F13-5141469FFA0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28BB9AB-05D9-4EC6-8275-46AE9293482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Hotel, Motel, &amp; Resort Desk Clerks</a:t>
          </a:r>
          <a:endParaRPr lang="en-US" dirty="0">
            <a:latin typeface="Tw Cen MT" panose="020B0602020104020603" pitchFamily="34" charset="0"/>
          </a:endParaRPr>
        </a:p>
      </dgm:t>
    </dgm:pt>
    <dgm:pt modelId="{6A36A2E0-DDA5-4B4B-9763-05BEC660D0AE}" type="parTrans" cxnId="{B3C514CC-1A5B-4826-97BE-A7DEBB37BC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2C85DBC-9485-489A-AEF5-F62A281DCBAF}" type="sibTrans" cxnId="{B3C514CC-1A5B-4826-97BE-A7DEBB37BC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CC951B6-6CBD-4A75-B97F-39371C15A27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Janitors &amp; Cleaners</a:t>
          </a:r>
          <a:endParaRPr lang="en-US" dirty="0">
            <a:latin typeface="Tw Cen MT" panose="020B0602020104020603" pitchFamily="34" charset="0"/>
          </a:endParaRPr>
        </a:p>
      </dgm:t>
    </dgm:pt>
    <dgm:pt modelId="{F1C5C3DD-D56E-47C4-B95D-A94C78F90510}" type="parTrans" cxnId="{1867796D-312B-478E-80DA-8C61CACC59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7CB3572-C0D8-43C9-A6D6-AC3C51EE7FFD}" type="sibTrans" cxnId="{1867796D-312B-478E-80DA-8C61CACC59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4E61EEA-B0D5-447C-9B25-8E8FC8A2752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Landscaping Workers</a:t>
          </a:r>
          <a:endParaRPr lang="en-US" dirty="0">
            <a:latin typeface="Tw Cen MT" panose="020B0602020104020603" pitchFamily="34" charset="0"/>
          </a:endParaRPr>
        </a:p>
      </dgm:t>
    </dgm:pt>
    <dgm:pt modelId="{ADE8F91F-5E21-4B67-9C9B-55114D43D4AB}" type="parTrans" cxnId="{44E269A7-0C17-41BA-A73E-813247CA2E1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6250AA2-C3DC-4C52-B225-AD081B8529CB}" type="sibTrans" cxnId="{44E269A7-0C17-41BA-A73E-813247CA2E1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FF25E5D-460F-4335-94A4-158F0DAC4C2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Maids &amp; Housekeeping Cleaners</a:t>
          </a:r>
          <a:endParaRPr lang="en-US" dirty="0">
            <a:latin typeface="Tw Cen MT" panose="020B0602020104020603" pitchFamily="34" charset="0"/>
          </a:endParaRPr>
        </a:p>
      </dgm:t>
    </dgm:pt>
    <dgm:pt modelId="{7B9B1976-6BF4-487B-9844-7C8ED20586C9}" type="parTrans" cxnId="{21959D4E-DA74-43C6-AEB3-DFEE5618F39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8925F3-137E-4ECD-A8F6-B8B5170E482F}" type="sibTrans" cxnId="{21959D4E-DA74-43C6-AEB3-DFEE5618F39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1EBADA1-1D66-4D17-9DA3-A4EB402A454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Assistants</a:t>
          </a:r>
          <a:endParaRPr lang="en-US" dirty="0">
            <a:latin typeface="Tw Cen MT" panose="020B0602020104020603" pitchFamily="34" charset="0"/>
          </a:endParaRPr>
        </a:p>
      </dgm:t>
    </dgm:pt>
    <dgm:pt modelId="{E46EE5C0-02AD-43F1-AED0-7915CE975E69}" type="parTrans" cxnId="{67928A3E-C457-4FE2-82B5-544F5F7439B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03BC6F-1F72-45CD-A2C3-1431A918D3F7}" type="sibTrans" cxnId="{67928A3E-C457-4FE2-82B5-544F5F7439B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A25702-34CC-4CFE-A999-52B1341BFDF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Preschool Teachers</a:t>
          </a:r>
          <a:endParaRPr lang="en-US" dirty="0">
            <a:latin typeface="Tw Cen MT" panose="020B0602020104020603" pitchFamily="34" charset="0"/>
          </a:endParaRPr>
        </a:p>
      </dgm:t>
    </dgm:pt>
    <dgm:pt modelId="{FB0D788C-AD6B-4191-9A90-0FF8E0A4AFFD}" type="parTrans" cxnId="{1FDE859A-FF62-45F1-B16C-CB2F9B44801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80E9F3-7620-403B-9542-F279016058D8}" type="sibTrans" cxnId="{1FDE859A-FF62-45F1-B16C-CB2F9B44801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3DDF115-3B29-4B15-8A7F-78D5F20C038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Receptionists</a:t>
          </a:r>
          <a:endParaRPr lang="en-US" dirty="0">
            <a:latin typeface="Tw Cen MT" panose="020B0602020104020603" pitchFamily="34" charset="0"/>
          </a:endParaRPr>
        </a:p>
      </dgm:t>
    </dgm:pt>
    <dgm:pt modelId="{BDE5F8B7-69FD-4167-A795-855C8E8277A5}" type="parTrans" cxnId="{FC825628-03DE-4E1D-A860-7082CE1DE1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E585E75-9743-42E8-8F80-6687678EDFD2}" type="sibTrans" cxnId="{FC825628-03DE-4E1D-A860-7082CE1DE1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B4F1EC3-C5CE-4AD4-84A5-23015ACF492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Salespersons</a:t>
          </a:r>
          <a:endParaRPr lang="en-US" dirty="0">
            <a:latin typeface="Tw Cen MT" panose="020B0602020104020603" pitchFamily="34" charset="0"/>
          </a:endParaRPr>
        </a:p>
      </dgm:t>
    </dgm:pt>
    <dgm:pt modelId="{64795305-2F9E-4E60-A7CE-9ED24C0002CD}" type="parTrans" cxnId="{8A934621-39CA-465D-B678-11005EE1B0B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BAEF416-4DEC-4557-89C1-71182F851C48}" type="sibTrans" cxnId="{8A934621-39CA-465D-B678-11005EE1B0B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2EEA452-B3A2-462F-AA14-FA98D13859E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Security Guards</a:t>
          </a:r>
          <a:endParaRPr lang="en-US" dirty="0">
            <a:latin typeface="Tw Cen MT" panose="020B0602020104020603" pitchFamily="34" charset="0"/>
          </a:endParaRPr>
        </a:p>
      </dgm:t>
    </dgm:pt>
    <dgm:pt modelId="{EF83BB2A-54B6-44C3-B01F-D580EB00C77E}" type="parTrans" cxnId="{B99842BF-00DE-447A-9A91-7AEC69F0F4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3995ED3-E8AB-4BCE-B3FF-BD3909298D75}" type="sibTrans" cxnId="{B99842BF-00DE-447A-9A91-7AEC69F0F4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BDC9B9C-7F99-4F24-B189-F8E1470219F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C26443FA-962E-4509-B1E7-B47AE0806A6E}" type="parTrans" cxnId="{E09C1B43-FFAB-42FA-A522-1F6B61A3E64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AEE55DA-CA0E-4B00-BE4E-73DF90C37BCD}" type="sibTrans" cxnId="{E09C1B43-FFAB-42FA-A522-1F6B61A3E64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6BB5B1C-E883-4BDF-9548-689E3B47A10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Waitstaff</a:t>
          </a:r>
          <a:endParaRPr lang="en-US" dirty="0">
            <a:latin typeface="Tw Cen MT" panose="020B0602020104020603" pitchFamily="34" charset="0"/>
          </a:endParaRPr>
        </a:p>
      </dgm:t>
    </dgm:pt>
    <dgm:pt modelId="{A095FCF5-30BB-4377-985F-77AFFACE0B64}" type="parTrans" cxnId="{7A5CD255-9637-4BAC-AAEF-2301E69DFC0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590224E-36D7-47F5-8374-A20C0E69CA2B}" type="sibTrans" cxnId="{7A5CD255-9637-4BAC-AAEF-2301E69DFC0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905E032-CFD7-473D-BFD7-2F2D0AD1982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Bus Drivers</a:t>
          </a:r>
          <a:endParaRPr lang="en-US">
            <a:latin typeface="Tw Cen MT" panose="020B0602020104020603" pitchFamily="34" charset="0"/>
          </a:endParaRPr>
        </a:p>
      </dgm:t>
    </dgm:pt>
    <dgm:pt modelId="{917B2E53-1302-4D40-ADC7-CDE2DDA271F8}" type="parTrans" cxnId="{F657D547-FB95-4AA5-85C2-1817CEBC1E3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5EFA9B5-C689-4862-906E-FA6B9AF2D767}" type="sibTrans" cxnId="{F657D547-FB95-4AA5-85C2-1817CEBC1E3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758FBBC-8D67-43B8-AA6A-40A6D9F0589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>
            <a:latin typeface="Tw Cen MT" panose="020B0602020104020603" pitchFamily="34" charset="0"/>
          </a:endParaRPr>
        </a:p>
      </dgm:t>
    </dgm:pt>
    <dgm:pt modelId="{F826C864-59EF-4C9F-83BB-E1FE2F17C38C}" type="parTrans" cxnId="{B5B7BCA2-93C2-4E14-BFE6-BC7F2B9899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AF740C5-08A3-42BF-B433-3244923A4C36}" type="sibTrans" cxnId="{B5B7BCA2-93C2-4E14-BFE6-BC7F2B9899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9C0018C-0238-4CD3-9986-62E64F03307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Dental Assistants</a:t>
          </a:r>
          <a:endParaRPr lang="en-US">
            <a:latin typeface="Tw Cen MT" panose="020B0602020104020603" pitchFamily="34" charset="0"/>
          </a:endParaRPr>
        </a:p>
      </dgm:t>
    </dgm:pt>
    <dgm:pt modelId="{75CA4B9B-4DA6-486D-9279-9460C734FADE}" type="parTrans" cxnId="{F1BD33E1-89A6-45E3-8783-273B2612BC6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BA9EF7B-CB74-4FAF-9B2E-3F428721A96E}" type="sibTrans" cxnId="{F1BD33E1-89A6-45E3-8783-273B2612BC6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B791B51-4F26-40EB-9418-0123DDB0103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C7D69CAD-73FD-43B2-B246-F5CAA49CF05B}" type="parTrans" cxnId="{A9F74D8F-C3F0-4211-853B-7840600C187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183CB6-3D66-4ECE-9B7F-3CB9D55CF362}" type="sibTrans" cxnId="{A9F74D8F-C3F0-4211-853B-7840600C187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F8A3505-7BA8-4720-8DFC-59155051141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786C54F9-BD09-4244-A39A-A04F09C56058}" type="parTrans" cxnId="{70F38F80-2E20-4440-BF39-EEA986A9BA2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F439492-0F56-4D58-A8E9-6849599ADF8E}" type="sibTrans" cxnId="{70F38F80-2E20-4440-BF39-EEA986A9BA2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B93A5B3-8E32-437B-AE34-D6CE65FFFE0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Mental Health &amp; Substance Abuse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D7C547A7-99D1-4CA1-ACCE-9D3E5B5DA576}" type="parTrans" cxnId="{1483610E-00EE-42E0-8860-405EB32F027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3FAE350-3D06-412C-9678-DEA4622FE0D1}" type="sibTrans" cxnId="{1483610E-00EE-42E0-8860-405EB32F027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ADA2576-E744-4A19-9098-99F8F0D5EAE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FAA3383C-87F6-4360-B25A-6338500DC3BF}" type="parTrans" cxnId="{E6E2ED37-D78C-4C0A-B822-F3593A079E2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A83B54C-1EF3-4285-8423-4807FF073AAB}" type="sibTrans" cxnId="{E6E2ED37-D78C-4C0A-B822-F3593A079E2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85BB23E-D5C5-4511-AD6A-2D651B74EBB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0B01A5C8-4AC1-4710-B0BC-322672FFBD50}" type="parTrans" cxnId="{57A39EF8-2222-414A-913E-1ABACD259F4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9D6FDE9-EFD2-4BE5-B598-1018D483BE08}" type="sibTrans" cxnId="{57A39EF8-2222-414A-913E-1ABACD259F4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F096CDF-E670-47FE-B2C5-44B8197D07B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F2972803-0CB5-48D8-9419-E0F7649BA8BA}" type="parTrans" cxnId="{8A7B048D-387E-4D0D-9E99-77EFC1B182A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DD5CF6E-091C-49EE-8A6A-A36B830AC418}" type="sibTrans" cxnId="{8A7B048D-387E-4D0D-9E99-77EFC1B182A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BA8307D-66AE-4EE4-A968-E9993A9ED0F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1C1DE4D7-645E-4612-9B55-6F45AB317E68}" type="parTrans" cxnId="{A9FDE2F9-8CCA-4EAF-B791-2B88C7E9346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BB5EDE5-9601-4ACC-81C3-336885386348}" type="sibTrans" cxnId="{A9FDE2F9-8CCA-4EAF-B791-2B88C7E9346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252EA36-D124-4595-9D7A-1BFF3FCB540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Secretaries &amp; Administrative Assistants</a:t>
          </a:r>
          <a:endParaRPr lang="en-US" dirty="0">
            <a:latin typeface="Tw Cen MT" panose="020B0602020104020603" pitchFamily="34" charset="0"/>
          </a:endParaRPr>
        </a:p>
      </dgm:t>
    </dgm:pt>
    <dgm:pt modelId="{D0B901C5-B0E6-427D-B8E6-609FADD3F0D8}" type="parTrans" cxnId="{05E7968B-8FD2-48E0-A3C5-DEC66E82123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5F889FE-70D9-4ADC-A578-A4939BB9F008}" type="sibTrans" cxnId="{05E7968B-8FD2-48E0-A3C5-DEC66E82123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4ECD49-C5D8-416B-8EF6-85D8823FA24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C045F0E0-B158-473B-A9DB-D95B6CE6DEAA}" type="parTrans" cxnId="{A2C58E55-57CB-4DF6-937E-47FE2FDBA68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E15839D-3EF2-4AC7-A691-6E5366640E17}" type="sibTrans" cxnId="{A2C58E55-57CB-4DF6-937E-47FE2FDBA68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B338C28-AAB8-4D62-A5C6-4A547BE49E8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C8759323-F015-480F-A729-448AD7B0CA4E}" type="parTrans" cxnId="{5380FD7A-9DF6-4397-8F89-5AB6843595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6F0B941-18E3-4B88-A0F3-AD582B558BFB}" type="sibTrans" cxnId="{5380FD7A-9DF6-4397-8F89-5AB6843595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B28592-18DB-4BB8-91BA-01D60D15466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dirty="0">
              <a:latin typeface="Tw Cen MT" panose="020B0602020104020603" pitchFamily="34" charset="0"/>
            </a:rPr>
            <a:t>Fast Food &amp; Counter Workers (&lt;$600)</a:t>
          </a:r>
        </a:p>
      </dgm:t>
    </dgm:pt>
    <dgm:pt modelId="{E7BBD5BF-F5A6-4C6C-BB24-F9D0A26C32A6}" type="parTrans" cxnId="{8DBF5A86-FA32-4314-AAF0-090A0B886EE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89B69E7-9585-4289-96FE-A75111DEC3D6}" type="sibTrans" cxnId="{8DBF5A86-FA32-4314-AAF0-090A0B886EE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550E401-6292-4FC0-AF7E-3196D918F0E9}" type="presOf" srcId="{ADC143C1-E2FB-430D-B07B-DB4085BBA836}" destId="{0045AAE0-9BB3-4F66-A39D-FC0233DDC39E}" srcOrd="0" destOrd="2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8F12210E-EEB7-4994-96B6-27E773D66F07}" type="presOf" srcId="{E758FBBC-8D67-43B8-AA6A-40A6D9F05890}" destId="{11FB7C73-6081-42C7-8E15-28075061167B}" srcOrd="0" destOrd="2" presId="urn:microsoft.com/office/officeart/2005/8/layout/hList1"/>
    <dgm:cxn modelId="{1483610E-00EE-42E0-8860-405EB32F027F}" srcId="{930452E1-293A-4804-9AD2-E53B94608D56}" destId="{0B93A5B3-8E32-437B-AE34-D6CE65FFFE08}" srcOrd="6" destOrd="0" parTransId="{D7C547A7-99D1-4CA1-ACCE-9D3E5B5DA576}" sibTransId="{B3FAE350-3D06-412C-9678-DEA4622FE0D1}"/>
    <dgm:cxn modelId="{32F9B00E-D297-4301-9062-CD908F8969B6}" type="presOf" srcId="{9252EA36-D124-4595-9D7A-1BFF3FCB5400}" destId="{11FB7C73-6081-42C7-8E15-28075061167B}" srcOrd="0" destOrd="11" presId="urn:microsoft.com/office/officeart/2005/8/layout/hList1"/>
    <dgm:cxn modelId="{6D98AB0F-1BCA-43E0-8319-4AAAAF49EBA2}" srcId="{4F795D33-588E-4F04-A4A9-549DB1C8E26C}" destId="{9320A686-8918-4CA0-AB4E-D02B2D09B229}" srcOrd="2" destOrd="0" parTransId="{C2252B99-C5BE-42D2-80AF-71A3EDA38E7B}" sibTransId="{40D8E747-B009-4306-ABA4-6F880EF423B7}"/>
    <dgm:cxn modelId="{161D5310-91C8-42FF-B3FF-45A72A94CB8E}" srcId="{4F795D33-588E-4F04-A4A9-549DB1C8E26C}" destId="{EC316D83-14C5-4D8D-BAE4-B050755CCCBF}" srcOrd="1" destOrd="0" parTransId="{8E4FA024-9DBF-4D66-8A18-9D778A475A21}" sibTransId="{8F3B7D59-F8C6-4C6D-A569-6D075F52BEFF}"/>
    <dgm:cxn modelId="{A83A6A13-3EE4-4C29-A0E9-1C88B8C5A923}" type="presOf" srcId="{1C2AFC2F-D7E6-4C1B-9402-CE3F2176F308}" destId="{0045AAE0-9BB3-4F66-A39D-FC0233DDC39E}" srcOrd="0" destOrd="6" presId="urn:microsoft.com/office/officeart/2005/8/layout/hList1"/>
    <dgm:cxn modelId="{9E624015-A9F4-4010-98A6-D2F24262F82B}" type="presOf" srcId="{9905E032-CFD7-473D-BFD7-2F2D0AD19827}" destId="{11FB7C73-6081-42C7-8E15-28075061167B}" srcOrd="0" destOrd="1" presId="urn:microsoft.com/office/officeart/2005/8/layout/hList1"/>
    <dgm:cxn modelId="{8A934621-39CA-465D-B678-11005EE1B0B6}" srcId="{984116C9-7CB8-4743-8FBA-68A8BA0D0389}" destId="{9B4F1EC3-C5CE-4AD4-84A5-23015ACF4922}" srcOrd="17" destOrd="0" parTransId="{64795305-2F9E-4E60-A7CE-9ED24C0002CD}" sibTransId="{5BAEF416-4DEC-4557-89C1-71182F851C48}"/>
    <dgm:cxn modelId="{F2AF8E21-3DE8-4FBA-8889-8A5EBB18CF9B}" srcId="{984116C9-7CB8-4743-8FBA-68A8BA0D0389}" destId="{7D5B235C-97F0-47E4-8ED5-FF0A25F34B13}" srcOrd="4" destOrd="0" parTransId="{4E009262-D5C2-484D-B09E-E93A94F24D86}" sibTransId="{84DE732E-FFDB-40A7-BE3F-F8D5E7EB41B9}"/>
    <dgm:cxn modelId="{2DBE6923-EEC1-4743-8085-D3E8B6E930F4}" type="presOf" srcId="{33DDD2E2-A274-4998-801F-A185CB79B166}" destId="{0045AAE0-9BB3-4F66-A39D-FC0233DDC39E}" srcOrd="0" destOrd="8" presId="urn:microsoft.com/office/officeart/2005/8/layout/hList1"/>
    <dgm:cxn modelId="{1EC56B25-CEFF-4C7E-A36B-4455CF44672F}" srcId="{984116C9-7CB8-4743-8FBA-68A8BA0D0389}" destId="{B07BFDCA-7C44-493E-AACF-FDB1A26D6530}" srcOrd="3" destOrd="0" parTransId="{5495BAE7-7083-442E-8AA5-84743AB450C1}" sibTransId="{7DA66F62-ECBE-4022-94FF-4B114CF889F6}"/>
    <dgm:cxn modelId="{A98AE626-545B-4B41-BED6-48A13B5BEA7B}" type="presOf" srcId="{4AEDAF69-8C64-49FF-A907-FCAAB4440FE6}" destId="{34083978-5BA0-40E3-AB18-2F3A89BB9529}" srcOrd="0" destOrd="5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FC825628-03DE-4E1D-A860-7082CE1DE191}" srcId="{984116C9-7CB8-4743-8FBA-68A8BA0D0389}" destId="{C3DDF115-3B29-4B15-8A7F-78D5F20C0384}" srcOrd="16" destOrd="0" parTransId="{BDE5F8B7-69FD-4167-A795-855C8E8277A5}" sibTransId="{9E585E75-9743-42E8-8F80-6687678EDFD2}"/>
    <dgm:cxn modelId="{F004782C-086B-430A-837E-4332503309D1}" srcId="{4F795D33-588E-4F04-A4A9-549DB1C8E26C}" destId="{E613D972-46D5-44F2-82B9-C26D49719230}" srcOrd="7" destOrd="0" parTransId="{EC2AE8DB-8D30-4FA7-830A-0B3B12BB193F}" sibTransId="{AE0E1D90-2FC8-4DA1-BD27-77BF9DF949FD}"/>
    <dgm:cxn modelId="{0295FA2C-1926-4ED4-9E76-3BBE3D7602FE}" srcId="{984116C9-7CB8-4743-8FBA-68A8BA0D0389}" destId="{A93F19F5-B74B-455B-B7B7-9F07771D4D96}" srcOrd="7" destOrd="0" parTransId="{4D9E0652-C6EF-4BB6-BCF8-5D638FF405A5}" sibTransId="{C9E689C3-0ED6-4711-ACBC-FAE529546155}"/>
    <dgm:cxn modelId="{BC4E292F-E3C2-447E-89E3-2DF9EAB2F055}" srcId="{984116C9-7CB8-4743-8FBA-68A8BA0D0389}" destId="{23B85296-EB05-407F-A952-6772D512503F}" srcOrd="5" destOrd="0" parTransId="{BB9049B8-9CE9-481B-A8AB-CC98454E23AB}" sibTransId="{2E423E72-CB97-45F4-AAEB-A97DD3FCE3BE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E6E2ED37-D78C-4C0A-B822-F3593A079E29}" srcId="{930452E1-293A-4804-9AD2-E53B94608D56}" destId="{3ADA2576-E744-4A19-9098-99F8F0D5EAE4}" srcOrd="7" destOrd="0" parTransId="{FAA3383C-87F6-4360-B25A-6338500DC3BF}" sibTransId="{CA83B54C-1EF3-4285-8423-4807FF073AAB}"/>
    <dgm:cxn modelId="{35385638-0F4B-46BD-AAD3-CEDDC2EF788E}" type="presOf" srcId="{17B2F4B5-0ED2-4B48-B7CA-2208477F61FB}" destId="{34083978-5BA0-40E3-AB18-2F3A89BB9529}" srcOrd="0" destOrd="6" presId="urn:microsoft.com/office/officeart/2005/8/layout/hList1"/>
    <dgm:cxn modelId="{E998523C-33B5-497D-80D3-96A2A3BF93A9}" srcId="{984116C9-7CB8-4743-8FBA-68A8BA0D0389}" destId="{ADC143C1-E2FB-430D-B07B-DB4085BBA836}" srcOrd="2" destOrd="0" parTransId="{890559BA-FC4E-49A4-9CA8-CC57E3BDA194}" sibTransId="{08296D3F-5106-4745-8715-45D193249E19}"/>
    <dgm:cxn modelId="{9CE1173D-F329-457F-BB69-11ACADEBFB13}" type="presOf" srcId="{9320A686-8918-4CA0-AB4E-D02B2D09B229}" destId="{34083978-5BA0-40E3-AB18-2F3A89BB9529}" srcOrd="0" destOrd="2" presId="urn:microsoft.com/office/officeart/2005/8/layout/hList1"/>
    <dgm:cxn modelId="{67928A3E-C457-4FE2-82B5-544F5F7439B4}" srcId="{984116C9-7CB8-4743-8FBA-68A8BA0D0389}" destId="{41EBADA1-1D66-4D17-9DA3-A4EB402A4546}" srcOrd="14" destOrd="0" parTransId="{E46EE5C0-02AD-43F1-AED0-7915CE975E69}" sibTransId="{DC03BC6F-1F72-45CD-A2C3-1431A918D3F7}"/>
    <dgm:cxn modelId="{6F43BD40-D634-428F-BA8C-C1FFB4CEB5B5}" type="presOf" srcId="{FF8A3505-7BA8-4720-8DFC-591550511411}" destId="{11FB7C73-6081-42C7-8E15-28075061167B}" srcOrd="0" destOrd="5" presId="urn:microsoft.com/office/officeart/2005/8/layout/hList1"/>
    <dgm:cxn modelId="{DDC9C941-4FCD-4C28-94EF-57C96A1DA508}" type="presOf" srcId="{628BB9AB-05D9-4EC6-8275-46AE92934822}" destId="{0045AAE0-9BB3-4F66-A39D-FC0233DDC39E}" srcOrd="0" destOrd="10" presId="urn:microsoft.com/office/officeart/2005/8/layout/hList1"/>
    <dgm:cxn modelId="{E09C1B43-FFAB-42FA-A522-1F6B61A3E645}" srcId="{984116C9-7CB8-4743-8FBA-68A8BA0D0389}" destId="{FBDC9B9C-7F99-4F24-B189-F8E1470219F1}" srcOrd="19" destOrd="0" parTransId="{C26443FA-962E-4509-B1E7-B47AE0806A6E}" sibTransId="{5AEE55DA-CA0E-4B00-BE4E-73DF90C37BCD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F657D547-FB95-4AA5-85C2-1817CEBC1E31}" srcId="{930452E1-293A-4804-9AD2-E53B94608D56}" destId="{9905E032-CFD7-473D-BFD7-2F2D0AD19827}" srcOrd="1" destOrd="0" parTransId="{917B2E53-1302-4D40-ADC7-CDE2DDA271F8}" sibTransId="{E5EFA9B5-C689-4862-906E-FA6B9AF2D767}"/>
    <dgm:cxn modelId="{89D17448-07BC-4A5D-89D4-DF6C14F62C6D}" srcId="{4F795D33-588E-4F04-A4A9-549DB1C8E26C}" destId="{11C90113-A1DC-4BD3-BEAA-9804790D22EB}" srcOrd="3" destOrd="0" parTransId="{D94EBD6F-0CA8-4A9B-A40D-8DDECA41F26C}" sibTransId="{EB40D3AE-0BEA-4874-AB0D-5CF2EA644AFB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69DBAE4C-4887-41B3-904F-9A38DD3A7AA6}" srcId="{984116C9-7CB8-4743-8FBA-68A8BA0D0389}" destId="{33DDD2E2-A274-4998-801F-A185CB79B166}" srcOrd="8" destOrd="0" parTransId="{E04C116F-9427-4059-94FD-09A4BE6260B2}" sibTransId="{F4C06956-0AD2-4D85-9ED5-FC11AAEBDF57}"/>
    <dgm:cxn modelId="{21959D4E-DA74-43C6-AEB3-DFEE5618F393}" srcId="{984116C9-7CB8-4743-8FBA-68A8BA0D0389}" destId="{1FF25E5D-460F-4335-94A4-158F0DAC4C27}" srcOrd="13" destOrd="0" parTransId="{7B9B1976-6BF4-487B-9844-7C8ED20586C9}" sibTransId="{4F8925F3-137E-4ECD-A8F6-B8B5170E482F}"/>
    <dgm:cxn modelId="{A2C58E55-57CB-4DF6-937E-47FE2FDBA683}" srcId="{930452E1-293A-4804-9AD2-E53B94608D56}" destId="{A54ECD49-C5D8-416B-8EF6-85D8823FA245}" srcOrd="12" destOrd="0" parTransId="{C045F0E0-B158-473B-A9DB-D95B6CE6DEAA}" sibTransId="{5E15839D-3EF2-4AC7-A691-6E5366640E17}"/>
    <dgm:cxn modelId="{7A5CD255-9637-4BAC-AAEF-2301E69DFC03}" srcId="{984116C9-7CB8-4743-8FBA-68A8BA0D0389}" destId="{76BB5B1C-E883-4BDF-9548-689E3B47A107}" srcOrd="20" destOrd="0" parTransId="{A095FCF5-30BB-4377-985F-77AFFACE0B64}" sibTransId="{4590224E-36D7-47F5-8374-A20C0E69CA2B}"/>
    <dgm:cxn modelId="{02218456-BAE3-42F0-9FAB-FD15A6D5D9AB}" type="presOf" srcId="{FBDC9B9C-7F99-4F24-B189-F8E1470219F1}" destId="{0045AAE0-9BB3-4F66-A39D-FC0233DDC39E}" srcOrd="0" destOrd="19" presId="urn:microsoft.com/office/officeart/2005/8/layout/hList1"/>
    <dgm:cxn modelId="{D187C55A-A748-4CC3-AD01-13AA50A923F0}" type="presOf" srcId="{7B791B51-4F26-40EB-9418-0123DDB0103D}" destId="{11FB7C73-6081-42C7-8E15-28075061167B}" srcOrd="0" destOrd="4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04E5B962-4B56-4B18-A58C-E2263327057F}" type="presOf" srcId="{FB338C28-AAB8-4D62-A5C6-4A547BE49E8F}" destId="{11FB7C73-6081-42C7-8E15-28075061167B}" srcOrd="0" destOrd="13" presId="urn:microsoft.com/office/officeart/2005/8/layout/hList1"/>
    <dgm:cxn modelId="{28585A68-4F00-46E7-B220-692C8A86845E}" srcId="{4F795D33-588E-4F04-A4A9-549DB1C8E26C}" destId="{4AEDAF69-8C64-49FF-A907-FCAAB4440FE6}" srcOrd="5" destOrd="0" parTransId="{1FBD8298-F519-407B-BAD5-7AF3BC900636}" sibTransId="{C05F0530-0599-4A09-A03D-EE7B23EA9FFB}"/>
    <dgm:cxn modelId="{76DD506C-258B-43CA-A302-87C43EB6D7A6}" type="presOf" srcId="{9B4F1EC3-C5CE-4AD4-84A5-23015ACF4922}" destId="{0045AAE0-9BB3-4F66-A39D-FC0233DDC39E}" srcOrd="0" destOrd="17" presId="urn:microsoft.com/office/officeart/2005/8/layout/hList1"/>
    <dgm:cxn modelId="{1867796D-312B-478E-80DA-8C61CACC599B}" srcId="{984116C9-7CB8-4743-8FBA-68A8BA0D0389}" destId="{FCC951B6-6CBD-4A75-B97F-39371C15A27F}" srcOrd="11" destOrd="0" parTransId="{F1C5C3DD-D56E-47C4-B95D-A94C78F90510}" sibTransId="{97CB3572-C0D8-43C9-A6D6-AC3C51EE7FFD}"/>
    <dgm:cxn modelId="{CF426C72-30EE-480F-92CF-EDAF2BD586D1}" type="presOf" srcId="{485BB23E-D5C5-4511-AD6A-2D651B74EBB4}" destId="{11FB7C73-6081-42C7-8E15-28075061167B}" srcOrd="0" destOrd="8" presId="urn:microsoft.com/office/officeart/2005/8/layout/hList1"/>
    <dgm:cxn modelId="{92B8F173-7CF9-4175-BA65-EBEA0DB8DD06}" srcId="{4F795D33-588E-4F04-A4A9-549DB1C8E26C}" destId="{8F607021-2CB5-484A-81A9-E8F2AB236290}" srcOrd="4" destOrd="0" parTransId="{0641B2DC-C362-4982-8FB1-F0D615EAC7A5}" sibTransId="{D88DAB34-2EA4-431F-9DAB-4A4B0A87AE37}"/>
    <dgm:cxn modelId="{927C3877-DBB2-4032-8DB6-5A6A0A084277}" srcId="{984116C9-7CB8-4743-8FBA-68A8BA0D0389}" destId="{3BC96F09-460C-46C8-8705-18B5EB5D84D9}" srcOrd="1" destOrd="0" parTransId="{156BDBDE-3A03-4176-B774-CE46BE435AD1}" sibTransId="{BB5A95FE-261C-4881-8C1F-C5D15EE23199}"/>
    <dgm:cxn modelId="{5380FD7A-9DF6-4397-8F89-5AB684359591}" srcId="{930452E1-293A-4804-9AD2-E53B94608D56}" destId="{FB338C28-AAB8-4D62-A5C6-4A547BE49E8F}" srcOrd="13" destOrd="0" parTransId="{C8759323-F015-480F-A729-448AD7B0CA4E}" sibTransId="{96F0B941-18E3-4B88-A0F3-AD582B558BFB}"/>
    <dgm:cxn modelId="{A0934D7D-4704-4249-9EDE-22775802C79E}" type="presOf" srcId="{3ADA2576-E744-4A19-9098-99F8F0D5EAE4}" destId="{11FB7C73-6081-42C7-8E15-28075061167B}" srcOrd="0" destOrd="7" presId="urn:microsoft.com/office/officeart/2005/8/layout/hList1"/>
    <dgm:cxn modelId="{E942B07E-1938-43D5-92E4-0FE78F52A41F}" type="presOf" srcId="{7D5B235C-97F0-47E4-8ED5-FF0A25F34B13}" destId="{0045AAE0-9BB3-4F66-A39D-FC0233DDC39E}" srcOrd="0" destOrd="4" presId="urn:microsoft.com/office/officeart/2005/8/layout/hList1"/>
    <dgm:cxn modelId="{70F38F80-2E20-4440-BF39-EEA986A9BA28}" srcId="{930452E1-293A-4804-9AD2-E53B94608D56}" destId="{FF8A3505-7BA8-4720-8DFC-591550511411}" srcOrd="5" destOrd="0" parTransId="{786C54F9-BD09-4244-A39A-A04F09C56058}" sibTransId="{7F439492-0F56-4D58-A8E9-6849599ADF8E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8DBF5A86-FA32-4314-AAF0-090A0B886EEF}" srcId="{984116C9-7CB8-4743-8FBA-68A8BA0D0389}" destId="{82B28592-18DB-4BB8-91BA-01D60D15466A}" srcOrd="0" destOrd="0" parTransId="{E7BBD5BF-F5A6-4C6C-BB24-F9D0A26C32A6}" sibTransId="{289B69E7-9585-4289-96FE-A75111DEC3D6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05E7968B-8FD2-48E0-A3C5-DEC66E821230}" srcId="{930452E1-293A-4804-9AD2-E53B94608D56}" destId="{9252EA36-D124-4595-9D7A-1BFF3FCB5400}" srcOrd="11" destOrd="0" parTransId="{D0B901C5-B0E6-427D-B8E6-609FADD3F0D8}" sibTransId="{B5F889FE-70D9-4ADC-A578-A4939BB9F008}"/>
    <dgm:cxn modelId="{8A7B048D-387E-4D0D-9E99-77EFC1B182A6}" srcId="{930452E1-293A-4804-9AD2-E53B94608D56}" destId="{FF096CDF-E670-47FE-B2C5-44B8197D07B1}" srcOrd="9" destOrd="0" parTransId="{F2972803-0CB5-48D8-9419-E0F7649BA8BA}" sibTransId="{8DD5CF6E-091C-49EE-8A6A-A36B830AC418}"/>
    <dgm:cxn modelId="{A9F74D8F-C3F0-4211-853B-7840600C1875}" srcId="{930452E1-293A-4804-9AD2-E53B94608D56}" destId="{7B791B51-4F26-40EB-9418-0123DDB0103D}" srcOrd="4" destOrd="0" parTransId="{C7D69CAD-73FD-43B2-B246-F5CAA49CF05B}" sibTransId="{D9183CB6-3D66-4ECE-9B7F-3CB9D55CF362}"/>
    <dgm:cxn modelId="{6BA60D90-AC9E-40F1-A839-C3B899B6A6FD}" type="presOf" srcId="{76BB5B1C-E883-4BDF-9548-689E3B47A107}" destId="{0045AAE0-9BB3-4F66-A39D-FC0233DDC39E}" srcOrd="0" destOrd="20" presId="urn:microsoft.com/office/officeart/2005/8/layout/hList1"/>
    <dgm:cxn modelId="{F11A5290-09A2-4A07-907A-DD19E4FCE065}" type="presOf" srcId="{71788A65-A03C-4076-B661-A5BD186E0D8D}" destId="{0045AAE0-9BB3-4F66-A39D-FC0233DDC39E}" srcOrd="0" destOrd="9" presId="urn:microsoft.com/office/officeart/2005/8/layout/hList1"/>
    <dgm:cxn modelId="{9409B591-A104-495F-890B-EAEA08EAD773}" type="presOf" srcId="{C3DDF115-3B29-4B15-8A7F-78D5F20C0384}" destId="{0045AAE0-9BB3-4F66-A39D-FC0233DDC39E}" srcOrd="0" destOrd="16" presId="urn:microsoft.com/office/officeart/2005/8/layout/hList1"/>
    <dgm:cxn modelId="{0437B991-1896-42AB-A079-5E222F602FFC}" type="presOf" srcId="{A54ECD49-C5D8-416B-8EF6-85D8823FA245}" destId="{11FB7C73-6081-42C7-8E15-28075061167B}" srcOrd="0" destOrd="12" presId="urn:microsoft.com/office/officeart/2005/8/layout/hList1"/>
    <dgm:cxn modelId="{8210E294-1205-41E5-B885-B61FF9895CD0}" srcId="{4F795D33-588E-4F04-A4A9-549DB1C8E26C}" destId="{17B2F4B5-0ED2-4B48-B7CA-2208477F61FB}" srcOrd="6" destOrd="0" parTransId="{E513EF2B-51D9-4B1E-9EDD-48560820D1B6}" sibTransId="{0F1EC714-C11C-4FD0-9539-23A0E6853FB6}"/>
    <dgm:cxn modelId="{1FDE859A-FF62-45F1-B16C-CB2F9B44801D}" srcId="{984116C9-7CB8-4743-8FBA-68A8BA0D0389}" destId="{D2A25702-34CC-4CFE-A999-52B1341BFDFA}" srcOrd="15" destOrd="0" parTransId="{FB0D788C-AD6B-4191-9A90-0FF8E0A4AFFD}" sibTransId="{DC80E9F3-7620-403B-9542-F279016058D8}"/>
    <dgm:cxn modelId="{B5B7BCA2-93C2-4E14-BFE6-BC7F2B9899DD}" srcId="{930452E1-293A-4804-9AD2-E53B94608D56}" destId="{E758FBBC-8D67-43B8-AA6A-40A6D9F05890}" srcOrd="2" destOrd="0" parTransId="{F826C864-59EF-4C9F-83BB-E1FE2F17C38C}" sibTransId="{DAF740C5-08A3-42BF-B433-3244923A4C36}"/>
    <dgm:cxn modelId="{F6B68CA4-FD75-4D3A-B993-CAC6CB342436}" type="presOf" srcId="{FCC951B6-6CBD-4A75-B97F-39371C15A27F}" destId="{0045AAE0-9BB3-4F66-A39D-FC0233DDC39E}" srcOrd="0" destOrd="11" presId="urn:microsoft.com/office/officeart/2005/8/layout/hList1"/>
    <dgm:cxn modelId="{6A852AA7-7B2F-496C-879F-F86010B54871}" type="presOf" srcId="{EC316D83-14C5-4D8D-BAE4-B050755CCCBF}" destId="{34083978-5BA0-40E3-AB18-2F3A89BB9529}" srcOrd="0" destOrd="1" presId="urn:microsoft.com/office/officeart/2005/8/layout/hList1"/>
    <dgm:cxn modelId="{44E269A7-0C17-41BA-A73E-813247CA2E17}" srcId="{984116C9-7CB8-4743-8FBA-68A8BA0D0389}" destId="{B4E61EEA-B0D5-447C-9B25-8E8FC8A27526}" srcOrd="12" destOrd="0" parTransId="{ADE8F91F-5E21-4B67-9C9B-55114D43D4AB}" sibTransId="{06250AA2-C3DC-4C52-B225-AD081B8529CB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CAB156AF-0527-4732-A59F-2ADB23903D1B}" type="presOf" srcId="{A93F19F5-B74B-455B-B7B7-9F07771D4D96}" destId="{0045AAE0-9BB3-4F66-A39D-FC0233DDC39E}" srcOrd="0" destOrd="7" presId="urn:microsoft.com/office/officeart/2005/8/layout/hList1"/>
    <dgm:cxn modelId="{98C1C8AF-6527-4647-8F13-5141469FFA02}" srcId="{984116C9-7CB8-4743-8FBA-68A8BA0D0389}" destId="{71788A65-A03C-4076-B661-A5BD186E0D8D}" srcOrd="9" destOrd="0" parTransId="{4E5FEC21-4B48-4687-AC47-F69844E322B4}" sibTransId="{2FA3A879-71F9-4082-8C41-B53591394589}"/>
    <dgm:cxn modelId="{23BE11B4-492F-4A3B-B5D7-FB70A32C45DB}" type="presOf" srcId="{0B93A5B3-8E32-437B-AE34-D6CE65FFFE08}" destId="{11FB7C73-6081-42C7-8E15-28075061167B}" srcOrd="0" destOrd="6" presId="urn:microsoft.com/office/officeart/2005/8/layout/hList1"/>
    <dgm:cxn modelId="{B99842BF-00DE-447A-9A91-7AEC69F0F48F}" srcId="{984116C9-7CB8-4743-8FBA-68A8BA0D0389}" destId="{92EEA452-B3A2-462F-AA14-FA98D13859E1}" srcOrd="18" destOrd="0" parTransId="{EF83BB2A-54B6-44C3-B01F-D580EB00C77E}" sibTransId="{53995ED3-E8AB-4BCE-B3FF-BD3909298D75}"/>
    <dgm:cxn modelId="{088719C0-A61C-40D7-9B7B-7B3BB196C8E4}" type="presOf" srcId="{1FF25E5D-460F-4335-94A4-158F0DAC4C27}" destId="{0045AAE0-9BB3-4F66-A39D-FC0233DDC39E}" srcOrd="0" destOrd="13" presId="urn:microsoft.com/office/officeart/2005/8/layout/hList1"/>
    <dgm:cxn modelId="{60748CC4-2CD0-4C45-93DA-57C71CE5CF7D}" type="presOf" srcId="{8F607021-2CB5-484A-81A9-E8F2AB236290}" destId="{34083978-5BA0-40E3-AB18-2F3A89BB9529}" srcOrd="0" destOrd="4" presId="urn:microsoft.com/office/officeart/2005/8/layout/hList1"/>
    <dgm:cxn modelId="{33FDD5C4-C585-4FBE-9792-66735CF9F0B7}" srcId="{984116C9-7CB8-4743-8FBA-68A8BA0D0389}" destId="{1C2AFC2F-D7E6-4C1B-9402-CE3F2176F308}" srcOrd="6" destOrd="0" parTransId="{386A83A4-4DE2-40B0-8096-FA79319FF370}" sibTransId="{C9BBA9CA-42DE-454D-AF83-ACA1CDB31F7F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B3C514CC-1A5B-4826-97BE-A7DEBB37BC77}" srcId="{984116C9-7CB8-4743-8FBA-68A8BA0D0389}" destId="{628BB9AB-05D9-4EC6-8275-46AE92934822}" srcOrd="10" destOrd="0" parTransId="{6A36A2E0-DDA5-4B4B-9763-05BEC660D0AE}" sibTransId="{72C85DBC-9485-489A-AEF5-F62A281DCBAF}"/>
    <dgm:cxn modelId="{F24839DC-44F5-4037-99C4-5D15C15C0848}" type="presOf" srcId="{FF096CDF-E670-47FE-B2C5-44B8197D07B1}" destId="{11FB7C73-6081-42C7-8E15-28075061167B}" srcOrd="0" destOrd="9" presId="urn:microsoft.com/office/officeart/2005/8/layout/hList1"/>
    <dgm:cxn modelId="{E4E53CDD-0955-4F1D-888B-9C5ADD1A0C56}" type="presOf" srcId="{92EEA452-B3A2-462F-AA14-FA98D13859E1}" destId="{0045AAE0-9BB3-4F66-A39D-FC0233DDC39E}" srcOrd="0" destOrd="18" presId="urn:microsoft.com/office/officeart/2005/8/layout/hList1"/>
    <dgm:cxn modelId="{4A67CBDF-F795-416F-BAB6-58C58523A72A}" type="presOf" srcId="{3BC96F09-460C-46C8-8705-18B5EB5D84D9}" destId="{0045AAE0-9BB3-4F66-A39D-FC0233DDC39E}" srcOrd="0" destOrd="1" presId="urn:microsoft.com/office/officeart/2005/8/layout/hList1"/>
    <dgm:cxn modelId="{F1BD33E1-89A6-45E3-8783-273B2612BC68}" srcId="{930452E1-293A-4804-9AD2-E53B94608D56}" destId="{09C0018C-0238-4CD3-9986-62E64F03307A}" srcOrd="3" destOrd="0" parTransId="{75CA4B9B-4DA6-486D-9279-9460C734FADE}" sibTransId="{1BA9EF7B-CB74-4FAF-9B2E-3F428721A96E}"/>
    <dgm:cxn modelId="{4EBBB8E4-305C-471F-A6B0-56DF41AAECA4}" type="presOf" srcId="{11C90113-A1DC-4BD3-BEAA-9804790D22EB}" destId="{34083978-5BA0-40E3-AB18-2F3A89BB9529}" srcOrd="0" destOrd="3" presId="urn:microsoft.com/office/officeart/2005/8/layout/hList1"/>
    <dgm:cxn modelId="{152444E9-72F3-4CEC-8DC6-B9C525574042}" type="presOf" srcId="{B07BFDCA-7C44-493E-AACF-FDB1A26D6530}" destId="{0045AAE0-9BB3-4F66-A39D-FC0233DDC39E}" srcOrd="0" destOrd="3" presId="urn:microsoft.com/office/officeart/2005/8/layout/hList1"/>
    <dgm:cxn modelId="{436324EA-1806-421E-AA5F-91792B33E959}" type="presOf" srcId="{09C0018C-0238-4CD3-9986-62E64F03307A}" destId="{11FB7C73-6081-42C7-8E15-28075061167B}" srcOrd="0" destOrd="3" presId="urn:microsoft.com/office/officeart/2005/8/layout/hList1"/>
    <dgm:cxn modelId="{DD6A4EEC-6D88-4A2C-A1E6-6E15B0651AB3}" type="presOf" srcId="{D2A25702-34CC-4CFE-A999-52B1341BFDFA}" destId="{0045AAE0-9BB3-4F66-A39D-FC0233DDC39E}" srcOrd="0" destOrd="15" presId="urn:microsoft.com/office/officeart/2005/8/layout/hList1"/>
    <dgm:cxn modelId="{64AB1FEE-B92D-4288-B919-D81F22AADB32}" type="presOf" srcId="{23B85296-EB05-407F-A952-6772D512503F}" destId="{0045AAE0-9BB3-4F66-A39D-FC0233DDC39E}" srcOrd="0" destOrd="5" presId="urn:microsoft.com/office/officeart/2005/8/layout/hList1"/>
    <dgm:cxn modelId="{77CD59EF-6BD3-46A2-83A9-DA481ABB797C}" type="presOf" srcId="{82B28592-18DB-4BB8-91BA-01D60D15466A}" destId="{0045AAE0-9BB3-4F66-A39D-FC0233DDC39E}" srcOrd="0" destOrd="0" presId="urn:microsoft.com/office/officeart/2005/8/layout/hList1"/>
    <dgm:cxn modelId="{5A27B9F2-ACF5-40C3-BE72-B24D41FD3691}" type="presOf" srcId="{B4E61EEA-B0D5-447C-9B25-8E8FC8A27526}" destId="{0045AAE0-9BB3-4F66-A39D-FC0233DDC39E}" srcOrd="0" destOrd="12" presId="urn:microsoft.com/office/officeart/2005/8/layout/hList1"/>
    <dgm:cxn modelId="{57A39EF8-2222-414A-913E-1ABACD259F4C}" srcId="{930452E1-293A-4804-9AD2-E53B94608D56}" destId="{485BB23E-D5C5-4511-AD6A-2D651B74EBB4}" srcOrd="8" destOrd="0" parTransId="{0B01A5C8-4AC1-4710-B0BC-322672FFBD50}" sibTransId="{99D6FDE9-EFD2-4BE5-B598-1018D483BE08}"/>
    <dgm:cxn modelId="{A9FDE2F9-8CCA-4EAF-B791-2B88C7E9346F}" srcId="{930452E1-293A-4804-9AD2-E53B94608D56}" destId="{4BA8307D-66AE-4EE4-A968-E9993A9ED0F2}" srcOrd="10" destOrd="0" parTransId="{1C1DE4D7-645E-4612-9B55-6F45AB317E68}" sibTransId="{0BB5EDE5-9601-4ACC-81C3-336885386348}"/>
    <dgm:cxn modelId="{F9A714FA-4529-4D92-962F-08A710292C79}" type="presOf" srcId="{E613D972-46D5-44F2-82B9-C26D49719230}" destId="{34083978-5BA0-40E3-AB18-2F3A89BB9529}" srcOrd="0" destOrd="7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23F9BEFB-278F-4D69-A329-0711E6F03A45}" type="presOf" srcId="{4BA8307D-66AE-4EE4-A968-E9993A9ED0F2}" destId="{11FB7C73-6081-42C7-8E15-28075061167B}" srcOrd="0" destOrd="10" presId="urn:microsoft.com/office/officeart/2005/8/layout/hList1"/>
    <dgm:cxn modelId="{737DCCFF-4BA1-438A-8095-B76890C43FA3}" type="presOf" srcId="{41EBADA1-1D66-4D17-9DA3-A4EB402A4546}" destId="{0045AAE0-9BB3-4F66-A39D-FC0233DDC39E}" srcOrd="0" destOrd="14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45105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45105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573273"/>
          <a:ext cx="2515341" cy="50068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kern="1200" dirty="0">
              <a:latin typeface="Tw Cen MT" panose="020B0602020104020603" pitchFamily="34" charset="0"/>
            </a:rPr>
            <a:t>Fast Food &amp; Counter Workers (&lt;$600)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Bartenders</a:t>
          </a:r>
          <a:endParaRPr lang="en-US" sz="1200" b="1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Cashiers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Childcare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Restaurant Cooks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Customer Service Reps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Farmworkers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Food Preparation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Hairdressers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Home Health &amp; Personal Care Aides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Hotel, Motel, &amp; Resort Desk Clerks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Janitors &amp; Cleaners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Landscaping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Maids &amp; Housekeeping Cleaners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Nursing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Preschool Teachers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Receptionists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Retail Salespersons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Security Guards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Substitute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Waitstaff</a:t>
          </a:r>
          <a:endParaRPr lang="en-US" sz="1200" kern="1200" dirty="0">
            <a:latin typeface="Tw Cen MT" panose="020B0602020104020603" pitchFamily="34" charset="0"/>
          </a:endParaRPr>
        </a:p>
      </dsp:txBody>
      <dsp:txXfrm>
        <a:off x="2579" y="573273"/>
        <a:ext cx="2515341" cy="5006879"/>
      </dsp:txXfrm>
    </dsp:sp>
    <dsp:sp modelId="{1A385492-E76F-4B22-9064-58D648E04DA7}">
      <dsp:nvSpPr>
        <dsp:cNvPr id="0" name=""/>
        <dsp:cNvSpPr/>
      </dsp:nvSpPr>
      <dsp:spPr>
        <a:xfrm>
          <a:off x="2870069" y="145105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45105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573273"/>
          <a:ext cx="2515341" cy="50068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Auto Techs &amp; Mechanics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Bus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Construction Laborers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Dental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Light Truck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Medical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Mental Health &amp; Substance Abuse Social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Office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Painters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Pharmacy Techs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Roofers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Secretaries &amp; Administrative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Tellers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Veterinary Techs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870069" y="573273"/>
        <a:ext cx="2515341" cy="5006879"/>
      </dsp:txXfrm>
    </dsp:sp>
    <dsp:sp modelId="{528B556C-5429-4133-8BB3-15AEA9F447C7}">
      <dsp:nvSpPr>
        <dsp:cNvPr id="0" name=""/>
        <dsp:cNvSpPr/>
      </dsp:nvSpPr>
      <dsp:spPr>
        <a:xfrm>
          <a:off x="5737558" y="145105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45105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573273"/>
          <a:ext cx="2515341" cy="50068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Carpenters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Child, Family, &amp; School Social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Correctional Officers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Electricians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Firefighters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HVAC &amp; Refrigeration Mechanics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Heavy &amp; Tractor-Trailer Truck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</dsp:txBody>
      <dsp:txXfrm>
        <a:off x="5737558" y="573273"/>
        <a:ext cx="2515341" cy="5006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4623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1849503"/>
        <a:ext cx="2663390" cy="1849503"/>
      </dsp:txXfrm>
    </dsp:sp>
    <dsp:sp modelId="{D7520B9C-6ED8-44B9-A344-0D6D3929D50D}">
      <dsp:nvSpPr>
        <dsp:cNvPr id="0" name=""/>
        <dsp:cNvSpPr/>
      </dsp:nvSpPr>
      <dsp:spPr>
        <a:xfrm>
          <a:off x="563551" y="277425"/>
          <a:ext cx="1539711" cy="15397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4623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1849503"/>
        <a:ext cx="2663390" cy="1849503"/>
      </dsp:txXfrm>
    </dsp:sp>
    <dsp:sp modelId="{627A0387-AE53-4473-B049-F583CC5AF283}">
      <dsp:nvSpPr>
        <dsp:cNvPr id="0" name=""/>
        <dsp:cNvSpPr/>
      </dsp:nvSpPr>
      <dsp:spPr>
        <a:xfrm>
          <a:off x="3306844" y="277425"/>
          <a:ext cx="1539711" cy="1539711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4623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1849503"/>
        <a:ext cx="2663390" cy="1849503"/>
      </dsp:txXfrm>
    </dsp:sp>
    <dsp:sp modelId="{8D51943B-7744-40D9-B5C9-2C898F6A51E1}">
      <dsp:nvSpPr>
        <dsp:cNvPr id="0" name=""/>
        <dsp:cNvSpPr/>
      </dsp:nvSpPr>
      <dsp:spPr>
        <a:xfrm>
          <a:off x="6050136" y="277425"/>
          <a:ext cx="1539711" cy="153971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3923186"/>
          <a:ext cx="7501128" cy="69356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0.10494</cdr:x>
      <cdr:y>0.55071</cdr:y>
    </cdr:from>
    <cdr:to>
      <cdr:x>0.45142</cdr:x>
      <cdr:y>0.78654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C2AED176-F57C-E7B8-F6C3-51557B4A5A5A}"/>
            </a:ext>
          </a:extLst>
        </cdr:cNvPr>
        <cdr:cNvSpPr txBox="1"/>
      </cdr:nvSpPr>
      <cdr:spPr>
        <a:xfrm xmlns:a="http://schemas.openxmlformats.org/drawingml/2006/main">
          <a:off x="861801" y="2681250"/>
          <a:ext cx="2845507" cy="11481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Leon County experienced gentler price increases during the mid-2000s housing boom than the state. The county median price peaked at $278,000 in 2006, compared to $376,000 statewide (2023 $).</a:t>
          </a:r>
          <a:endParaRPr lang="en-US" sz="11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0.36762</cdr:x>
      <cdr:y>0.23837</cdr:y>
    </cdr:from>
    <cdr:to>
      <cdr:x>0.60807</cdr:x>
      <cdr:y>0.3964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B8EEC1B-57A4-D1F9-81AC-CBFBC3F4B38A}"/>
            </a:ext>
          </a:extLst>
        </cdr:cNvPr>
        <cdr:cNvSpPr txBox="1"/>
      </cdr:nvSpPr>
      <cdr:spPr>
        <a:xfrm xmlns:a="http://schemas.openxmlformats.org/drawingml/2006/main">
          <a:off x="3019081" y="1160532"/>
          <a:ext cx="1974734" cy="7694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price fell less than the state's during the recession and has remained relatively stable since.</a:t>
          </a:r>
          <a:endParaRPr lang="en-US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0.67321</cdr:x>
      <cdr:y>0.48394</cdr:y>
    </cdr:from>
    <cdr:to>
      <cdr:x>0.95976</cdr:x>
      <cdr:y>0.6004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28DDFE3F-1C27-6531-8671-C8880BA82AD4}"/>
            </a:ext>
          </a:extLst>
        </cdr:cNvPr>
        <cdr:cNvSpPr txBox="1"/>
      </cdr:nvSpPr>
      <cdr:spPr>
        <a:xfrm xmlns:a="http://schemas.openxmlformats.org/drawingml/2006/main">
          <a:off x="5528837" y="2356158"/>
          <a:ext cx="2353285" cy="56701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000000"/>
              </a:solidFill>
              <a:latin typeface="Tw Cen MT" panose="020B0602020104020603" pitchFamily="34" charset="0"/>
            </a:rPr>
            <a:t>The county</a:t>
          </a:r>
          <a:r>
            <a:rPr lang="en-US" baseline="0" dirty="0">
              <a:solidFill>
                <a:srgbClr val="000000"/>
              </a:solidFill>
              <a:latin typeface="Tw Cen MT" panose="020B0602020104020603" pitchFamily="34" charset="0"/>
            </a:rPr>
            <a:t> median  price was $290,000 in Q1-2 2023, compared to $400,000 statewide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0.88845</cdr:x>
      <cdr:y>0.19569</cdr:y>
    </cdr:from>
    <cdr:to>
      <cdr:x>0.98707</cdr:x>
      <cdr:y>0.27968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34048" y="907200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0.88308</cdr:x>
      <cdr:y>0.80074</cdr:y>
    </cdr:from>
    <cdr:to>
      <cdr:x>0.9817</cdr:x>
      <cdr:y>0.88472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687262" y="3712216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07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12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74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5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56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50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6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24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4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1" r:id="rId2"/>
    <p:sldLayoutId id="2147483722" r:id="rId3"/>
    <p:sldLayoutId id="2147483725" r:id="rId4"/>
    <p:sldLayoutId id="2147483726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8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Leon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452" y="-1"/>
            <a:ext cx="9269694" cy="4855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906" y="6179548"/>
            <a:ext cx="1399401" cy="554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010" y="6232161"/>
            <a:ext cx="453590" cy="4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Contact Us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658" y="0"/>
            <a:ext cx="9183315" cy="48100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97068" y="6443351"/>
            <a:ext cx="1181037" cy="298959"/>
            <a:chOff x="7697068" y="6443351"/>
            <a:chExt cx="1181037" cy="2989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3912" y="6443351"/>
              <a:ext cx="754193" cy="2989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7068" y="6443351"/>
              <a:ext cx="301686" cy="298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DD0665-BA48-1048-9604-06652BBACD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707632"/>
              </p:ext>
            </p:extLst>
          </p:nvPr>
        </p:nvGraphicFramePr>
        <p:xfrm>
          <a:off x="465692" y="994644"/>
          <a:ext cx="8212616" cy="486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642991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Leon County home prices have been much more stable than statewide prices.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42303" y="6254006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5979790"/>
            <a:ext cx="7473118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Florida, Leon County, and Tallahassee, 2003-2023 (2023$)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2166" y="156647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2166" y="2587893"/>
            <a:ext cx="82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Leon County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97068" y="6443351"/>
            <a:ext cx="1181037" cy="298959"/>
            <a:chOff x="7697068" y="6443351"/>
            <a:chExt cx="1181037" cy="2989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3912" y="6443351"/>
              <a:ext cx="754193" cy="2989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7068" y="6443351"/>
              <a:ext cx="301686" cy="298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97068" y="6443351"/>
            <a:ext cx="1181037" cy="298959"/>
            <a:chOff x="7697068" y="6443351"/>
            <a:chExt cx="1181037" cy="2989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3912" y="6443351"/>
              <a:ext cx="754193" cy="298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7068" y="6443351"/>
              <a:ext cx="301686" cy="298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73551" y="362782"/>
            <a:ext cx="8677313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Tallahassee Metro Area Income (% AMI) &amp;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8639636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901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03612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28744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$31,050-$44,350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$831-$1,153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$49,680-$70,960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$24-$34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$14-$17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$1,331-$1,845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$74,520-$106,440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$36-$51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$21-$26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$1,996-$2,767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97068" y="6443351"/>
            <a:ext cx="1181037" cy="298959"/>
            <a:chOff x="7697068" y="6443351"/>
            <a:chExt cx="1181037" cy="2989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3912" y="6443351"/>
              <a:ext cx="754193" cy="2989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7068" y="6443351"/>
              <a:ext cx="301686" cy="298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342883"/>
            <a:ext cx="8519213" cy="766655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V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(paying more than 30% of income for housing), even excluding student renters.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39241" y="6171711"/>
            <a:ext cx="805870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Notes: “Student-headed” refers to non-family renter households headed by a full-time student. Counts of owner households headed by students are not statistically significantly different from zero. </a:t>
            </a:r>
          </a:p>
          <a:p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Source: Shimberg Center tabulation of U.S. Census Bureau, 2021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241" y="5922801"/>
            <a:ext cx="8519213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Households by Tenure, Income (% AMI), and Cost Burden, Leon County, 2021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97068" y="6443351"/>
            <a:ext cx="1181037" cy="298959"/>
            <a:chOff x="7697068" y="6443351"/>
            <a:chExt cx="1181037" cy="2989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3912" y="6443351"/>
              <a:ext cx="754193" cy="2989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7068" y="6443351"/>
              <a:ext cx="301686" cy="29895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0197B30-0028-544D-97E4-41B06612A5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170059"/>
              </p:ext>
            </p:extLst>
          </p:nvPr>
        </p:nvGraphicFramePr>
        <p:xfrm>
          <a:off x="368755" y="1255839"/>
          <a:ext cx="8058705" cy="467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788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Leon County housing wage: $22.62/hour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$1,176/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Leon County, 2023: $19.92/hour. A full-time, year-round worker with this wage can afford $1,036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566370"/>
          <a:ext cx="8255480" cy="572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1" y="-10736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1" y="6257836"/>
            <a:ext cx="71408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&amp; Wages. Based on median wage for occupations in Leon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Leon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EBBC2E1-1E47-4890-B0ED-52B0A43F0251}"/>
              </a:ext>
            </a:extLst>
          </p:cNvPr>
          <p:cNvGraphicFramePr>
            <a:graphicFrameLocks/>
          </p:cNvGraphicFramePr>
          <p:nvPr/>
        </p:nvGraphicFramePr>
        <p:xfrm>
          <a:off x="332197" y="1304925"/>
          <a:ext cx="8479605" cy="444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5D9B944-A489-4E5A-3B88-26B2753F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97" y="146939"/>
            <a:ext cx="8154578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during the state moratorium, then increased when filings were permitted again. Eviction filings have now risen above pre-pandemic levels, while foreclosure filings remain slightly below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2036589"/>
              </p:ext>
            </p:extLst>
          </p:nvPr>
        </p:nvGraphicFramePr>
        <p:xfrm>
          <a:off x="457200" y="1040921"/>
          <a:ext cx="8153400" cy="462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697068" y="6443351"/>
            <a:ext cx="1181037" cy="298959"/>
            <a:chOff x="7697068" y="6443351"/>
            <a:chExt cx="1181037" cy="2989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3912" y="6443351"/>
              <a:ext cx="754193" cy="298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7068" y="6443351"/>
              <a:ext cx="301686" cy="298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43463</TotalTime>
  <Words>866</Words>
  <Application>Microsoft Macintosh PowerPoint</Application>
  <PresentationFormat>On-screen Show (4:3)</PresentationFormat>
  <Paragraphs>128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Leon County home prices have been much more stable than statewide prices.</vt:lpstr>
      <vt:lpstr>Affordable Housing Terminology</vt:lpstr>
      <vt:lpstr>2024 Tallahassee Metro Area Income (% AMI) &amp; Housing Cost Limits</vt:lpstr>
      <vt:lpstr>Very low-income renters make up the largest group of cost-burdened households (paying more than 30% of income for housing), even excluding student renters.</vt:lpstr>
      <vt:lpstr>Housing costs outpace wages for many occupations. </vt:lpstr>
      <vt:lpstr>How much can workers afford to pay for housing each month?</vt:lpstr>
      <vt:lpstr>Eviction &amp; foreclosure fell sharply in Q2 2020 during the state moratorium, then increased when filings were permitted again. Eviction filings have now risen above pre-pandemic levels, while foreclosure filings remain slightly below pre-pandemic levels.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211</cp:revision>
  <dcterms:created xsi:type="dcterms:W3CDTF">2021-07-20T20:40:42Z</dcterms:created>
  <dcterms:modified xsi:type="dcterms:W3CDTF">2024-06-28T20:15:04Z</dcterms:modified>
</cp:coreProperties>
</file>