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  <p:sldMasterId id="2147483727" r:id="rId5"/>
  </p:sldMasterIdLst>
  <p:notesMasterIdLst>
    <p:notesMasterId r:id="rId17"/>
  </p:notesMasterIdLst>
  <p:sldIdLst>
    <p:sldId id="257" r:id="rId6"/>
    <p:sldId id="289" r:id="rId7"/>
    <p:sldId id="284" r:id="rId8"/>
    <p:sldId id="285" r:id="rId9"/>
    <p:sldId id="287" r:id="rId10"/>
    <p:sldId id="277" r:id="rId11"/>
    <p:sldId id="278" r:id="rId12"/>
    <p:sldId id="296" r:id="rId13"/>
    <p:sldId id="297" r:id="rId14"/>
    <p:sldId id="291" r:id="rId15"/>
    <p:sldId id="293" r:id="rId1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720" y="168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293990205054998E-2"/>
          <c:y val="6.0597826202423481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strRef>
              <c:f>Lee!$D$12</c:f>
              <c:strCache>
                <c:ptCount val="1"/>
                <c:pt idx="0">
                  <c:v>Florida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Lee!$C$13:$C$33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Lee!$D$13:$D$33</c:f>
              <c:numCache>
                <c:formatCode>"$"#,##0</c:formatCode>
                <c:ptCount val="21"/>
                <c:pt idx="0">
                  <c:v>256971.14128000001</c:v>
                </c:pt>
                <c:pt idx="1">
                  <c:v>288628.90415999998</c:v>
                </c:pt>
                <c:pt idx="2">
                  <c:v>350358.98625999998</c:v>
                </c:pt>
                <c:pt idx="3">
                  <c:v>375620.03975</c:v>
                </c:pt>
                <c:pt idx="4">
                  <c:v>350680.17359999998</c:v>
                </c:pt>
                <c:pt idx="5">
                  <c:v>273355.64325999998</c:v>
                </c:pt>
                <c:pt idx="6">
                  <c:v>232999.99997999999</c:v>
                </c:pt>
                <c:pt idx="7">
                  <c:v>220821.18289</c:v>
                </c:pt>
                <c:pt idx="8">
                  <c:v>207410.40458999999</c:v>
                </c:pt>
                <c:pt idx="9">
                  <c:v>215037.89197</c:v>
                </c:pt>
                <c:pt idx="10">
                  <c:v>240500</c:v>
                </c:pt>
                <c:pt idx="11">
                  <c:v>258495.14144000001</c:v>
                </c:pt>
                <c:pt idx="12">
                  <c:v>274782.70048</c:v>
                </c:pt>
                <c:pt idx="13">
                  <c:v>283968.74992999999</c:v>
                </c:pt>
                <c:pt idx="14">
                  <c:v>292766.25857000001</c:v>
                </c:pt>
                <c:pt idx="15">
                  <c:v>301573.0785</c:v>
                </c:pt>
                <c:pt idx="16">
                  <c:v>308704.49747</c:v>
                </c:pt>
                <c:pt idx="17">
                  <c:v>333564.52867999999</c:v>
                </c:pt>
                <c:pt idx="18">
                  <c:v>370638.94644999999</c:v>
                </c:pt>
                <c:pt idx="19">
                  <c:v>403590.70713</c:v>
                </c:pt>
                <c:pt idx="20">
                  <c:v>400000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248-4D82-9C10-D221FAA17D2C}"/>
            </c:ext>
          </c:extLst>
        </c:ser>
        <c:ser>
          <c:idx val="0"/>
          <c:order val="1"/>
          <c:tx>
            <c:strRef>
              <c:f>Lee!$E$12</c:f>
              <c:strCache>
                <c:ptCount val="1"/>
                <c:pt idx="0">
                  <c:v>Lee County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Lee!$C$13:$C$33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Lee!$E$13:$E$33</c:f>
              <c:numCache>
                <c:formatCode>"$"#,##0</c:formatCode>
                <c:ptCount val="21"/>
                <c:pt idx="0">
                  <c:v>275737.77171</c:v>
                </c:pt>
                <c:pt idx="1">
                  <c:v>314204.63205999997</c:v>
                </c:pt>
                <c:pt idx="2">
                  <c:v>407899.12964</c:v>
                </c:pt>
                <c:pt idx="3">
                  <c:v>420544.19650000002</c:v>
                </c:pt>
                <c:pt idx="4">
                  <c:v>383556.43988000002</c:v>
                </c:pt>
                <c:pt idx="5">
                  <c:v>213844.86760999999</c:v>
                </c:pt>
                <c:pt idx="6">
                  <c:v>144036.36361999999</c:v>
                </c:pt>
                <c:pt idx="7">
                  <c:v>154713.70926999999</c:v>
                </c:pt>
                <c:pt idx="8">
                  <c:v>164985.5491</c:v>
                </c:pt>
                <c:pt idx="9">
                  <c:v>207122.38675000001</c:v>
                </c:pt>
                <c:pt idx="10">
                  <c:v>260000</c:v>
                </c:pt>
                <c:pt idx="11">
                  <c:v>286027.43336000002</c:v>
                </c:pt>
                <c:pt idx="12">
                  <c:v>293825.78064999997</c:v>
                </c:pt>
                <c:pt idx="13">
                  <c:v>290279.16658999998</c:v>
                </c:pt>
                <c:pt idx="14">
                  <c:v>299068.95134999999</c:v>
                </c:pt>
                <c:pt idx="15">
                  <c:v>301573.0785</c:v>
                </c:pt>
                <c:pt idx="16">
                  <c:v>303255.37741000002</c:v>
                </c:pt>
                <c:pt idx="17">
                  <c:v>327712.51939999999</c:v>
                </c:pt>
                <c:pt idx="18">
                  <c:v>378119.79405000003</c:v>
                </c:pt>
                <c:pt idx="19">
                  <c:v>418078.57867000002</c:v>
                </c:pt>
                <c:pt idx="20">
                  <c:v>430000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C248-4D82-9C10-D221FAA17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  <c:max val="450000"/>
        </c:scaling>
        <c:delete val="0"/>
        <c:axPos val="l"/>
        <c:majorGridlines/>
        <c:numFmt formatCode="&quot;$&quot;#,##0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74260717410324"/>
          <c:y val="3.483980795958682E-2"/>
          <c:w val="0.80936850393700788"/>
          <c:h val="0.871927679113755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'Lee 12-22'!$B$3</c:f>
              <c:strCache>
                <c:ptCount val="1"/>
                <c:pt idx="0">
                  <c:v>$1,200 or Less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'Lee 12-22'!$C$2:$D$2</c:f>
              <c:numCache>
                <c:formatCode>General</c:formatCode>
                <c:ptCount val="2"/>
                <c:pt idx="0">
                  <c:v>2012</c:v>
                </c:pt>
                <c:pt idx="1">
                  <c:v>2022</c:v>
                </c:pt>
              </c:numCache>
            </c:numRef>
          </c:cat>
          <c:val>
            <c:numRef>
              <c:f>'Lee 12-22'!$C$3:$D$3</c:f>
              <c:numCache>
                <c:formatCode>#,##0_);[Red]\(#,##0\)</c:formatCode>
                <c:ptCount val="2"/>
                <c:pt idx="0">
                  <c:v>38342</c:v>
                </c:pt>
                <c:pt idx="1">
                  <c:v>17286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3FB3-4532-A894-34C4627FAE67}"/>
            </c:ext>
          </c:extLst>
        </c:ser>
        <c:ser>
          <c:idx val="1"/>
          <c:order val="1"/>
          <c:tx>
            <c:strRef>
              <c:f>'Lee 12-22'!$B$4</c:f>
              <c:strCache>
                <c:ptCount val="1"/>
                <c:pt idx="0">
                  <c:v>More than $1,200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'Lee 12-22'!$C$2:$D$2</c:f>
              <c:numCache>
                <c:formatCode>General</c:formatCode>
                <c:ptCount val="2"/>
                <c:pt idx="0">
                  <c:v>2012</c:v>
                </c:pt>
                <c:pt idx="1">
                  <c:v>2022</c:v>
                </c:pt>
              </c:numCache>
            </c:numRef>
          </c:cat>
          <c:val>
            <c:numRef>
              <c:f>'Lee 12-22'!$C$4:$D$4</c:f>
              <c:numCache>
                <c:formatCode>#,##0_);[Red]\(#,##0\)</c:formatCode>
                <c:ptCount val="2"/>
                <c:pt idx="0">
                  <c:v>37251</c:v>
                </c:pt>
                <c:pt idx="1">
                  <c:v>67722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B3-4532-A894-34C4627FAE6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100"/>
        <c:axId val="586071823"/>
        <c:axId val="586073071"/>
        <c:extLst/>
      </c:barChart>
      <c:catAx>
        <c:axId val="58607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3071"/>
        <c:crosses val="autoZero"/>
        <c:auto val="1"/>
        <c:lblAlgn val="ctr"/>
        <c:lblOffset val="100"/>
        <c:noMultiLvlLbl val="0"/>
      </c:catAx>
      <c:valAx>
        <c:axId val="586073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rgbClr val="000000"/>
                    </a:solidFill>
                  </a:rPr>
                  <a:t>Rental 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1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6.4361565168278123E-2"/>
                  <c:y val="-4.2983021706426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rgbClr val="080808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7E-4E70-88E8-3910B4A8A6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80808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28512</c:v>
                </c:pt>
                <c:pt idx="1">
                  <c:v>17616</c:v>
                </c:pt>
                <c:pt idx="2">
                  <c:v>9495</c:v>
                </c:pt>
                <c:pt idx="3">
                  <c:v>8745</c:v>
                </c:pt>
                <c:pt idx="4">
                  <c:v>22363</c:v>
                </c:pt>
                <c:pt idx="5">
                  <c:v>12533</c:v>
                </c:pt>
                <c:pt idx="6">
                  <c:v>9029</c:v>
                </c:pt>
                <c:pt idx="7">
                  <c:v>2595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7E-4E70-88E8-3910B4A8A634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2.0511017346460277E-2"/>
                  <c:y val="-7.52202879862453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rgbClr val="080808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7E-4E70-88E8-3910B4A8A6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15271</c:v>
                </c:pt>
                <c:pt idx="1">
                  <c:v>22591</c:v>
                </c:pt>
                <c:pt idx="2">
                  <c:v>36340</c:v>
                </c:pt>
                <c:pt idx="3">
                  <c:v>112476</c:v>
                </c:pt>
                <c:pt idx="4">
                  <c:v>4733</c:v>
                </c:pt>
                <c:pt idx="5">
                  <c:v>3425</c:v>
                </c:pt>
                <c:pt idx="6">
                  <c:v>11977</c:v>
                </c:pt>
                <c:pt idx="7">
                  <c:v>21565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7E-4E70-88E8-3910B4A8A63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  <c:max val="13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Lee!$A$5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multiLvlStrRef>
              <c:f>Lee!$B$3:$U$4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Lee!$B$5:$U$5</c:f>
              <c:numCache>
                <c:formatCode>_(* #,##0_);_(* \(#,##0\);_(* "-"??_);_(@_)</c:formatCode>
                <c:ptCount val="20"/>
                <c:pt idx="0">
                  <c:v>707</c:v>
                </c:pt>
                <c:pt idx="1">
                  <c:v>619</c:v>
                </c:pt>
                <c:pt idx="2">
                  <c:v>784</c:v>
                </c:pt>
                <c:pt idx="3">
                  <c:v>731</c:v>
                </c:pt>
                <c:pt idx="4">
                  <c:v>632</c:v>
                </c:pt>
                <c:pt idx="5">
                  <c:v>248</c:v>
                </c:pt>
                <c:pt idx="6">
                  <c:v>512</c:v>
                </c:pt>
                <c:pt idx="7">
                  <c:v>726</c:v>
                </c:pt>
                <c:pt idx="8">
                  <c:v>584</c:v>
                </c:pt>
                <c:pt idx="9">
                  <c:v>490</c:v>
                </c:pt>
                <c:pt idx="10">
                  <c:v>700</c:v>
                </c:pt>
                <c:pt idx="11">
                  <c:v>687</c:v>
                </c:pt>
                <c:pt idx="12">
                  <c:v>670</c:v>
                </c:pt>
                <c:pt idx="13">
                  <c:v>768</c:v>
                </c:pt>
                <c:pt idx="14">
                  <c:v>803</c:v>
                </c:pt>
                <c:pt idx="15">
                  <c:v>819</c:v>
                </c:pt>
                <c:pt idx="16">
                  <c:v>1014</c:v>
                </c:pt>
                <c:pt idx="17">
                  <c:v>741</c:v>
                </c:pt>
                <c:pt idx="18">
                  <c:v>980</c:v>
                </c:pt>
                <c:pt idx="19">
                  <c:v>960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196-4DE1-AA7B-5BE061A26EEB}"/>
            </c:ext>
          </c:extLst>
        </c:ser>
        <c:ser>
          <c:idx val="1"/>
          <c:order val="1"/>
          <c:tx>
            <c:strRef>
              <c:f>Lee!$A$6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multiLvlStrRef>
              <c:f>Lee!$B$3:$U$4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Lee!$B$6:$U$6</c:f>
              <c:numCache>
                <c:formatCode>_(* #,##0_);_(* \(#,##0\);_(* "-"??_);_(@_)</c:formatCode>
                <c:ptCount val="20"/>
                <c:pt idx="0">
                  <c:v>301</c:v>
                </c:pt>
                <c:pt idx="1">
                  <c:v>278</c:v>
                </c:pt>
                <c:pt idx="2">
                  <c:v>258</c:v>
                </c:pt>
                <c:pt idx="3">
                  <c:v>238</c:v>
                </c:pt>
                <c:pt idx="4">
                  <c:v>234</c:v>
                </c:pt>
                <c:pt idx="5">
                  <c:v>10</c:v>
                </c:pt>
                <c:pt idx="6">
                  <c:v>55</c:v>
                </c:pt>
                <c:pt idx="7">
                  <c:v>62</c:v>
                </c:pt>
                <c:pt idx="8">
                  <c:v>57</c:v>
                </c:pt>
                <c:pt idx="9">
                  <c:v>69</c:v>
                </c:pt>
                <c:pt idx="10">
                  <c:v>66</c:v>
                </c:pt>
                <c:pt idx="11">
                  <c:v>79</c:v>
                </c:pt>
                <c:pt idx="12">
                  <c:v>168</c:v>
                </c:pt>
                <c:pt idx="13">
                  <c:v>250</c:v>
                </c:pt>
                <c:pt idx="14">
                  <c:v>172</c:v>
                </c:pt>
                <c:pt idx="15">
                  <c:v>73</c:v>
                </c:pt>
                <c:pt idx="16">
                  <c:v>197</c:v>
                </c:pt>
                <c:pt idx="17">
                  <c:v>310</c:v>
                </c:pt>
                <c:pt idx="18">
                  <c:v>280</c:v>
                </c:pt>
                <c:pt idx="19">
                  <c:v>228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96-4DE1-AA7B-5BE061A26E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$600-749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$800-949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$950-1,100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Restaurant Cooks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BC96F09-460C-46C8-8705-18B5EB5D84D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Bartenders</a:t>
          </a:r>
          <a:endParaRPr lang="en-US" b="1" i="0" dirty="0">
            <a:latin typeface="Tw Cen MT" panose="020B0602020104020603" pitchFamily="34" charset="0"/>
          </a:endParaRPr>
        </a:p>
      </dgm:t>
    </dgm:pt>
    <dgm:pt modelId="{156BDBDE-3A03-4176-B774-CE46BE435AD1}" type="parTrans" cxnId="{927C3877-DBB2-4032-8DB6-5A6A0A08427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B5A95FE-261C-4881-8C1F-C5D15EE23199}" type="sibTrans" cxnId="{927C3877-DBB2-4032-8DB6-5A6A0A08427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FB8C49A-F014-479A-A123-54B4013DD768}">
      <dgm:prSet/>
      <dgm:spPr/>
      <dgm:t>
        <a:bodyPr/>
        <a:lstStyle/>
        <a:p>
          <a:pPr>
            <a:spcAft>
              <a:spcPts val="600"/>
            </a:spcAft>
          </a:pPr>
          <a:endParaRPr lang="en-US" dirty="0">
            <a:latin typeface="Tw Cen MT" panose="020B0602020104020603" pitchFamily="34" charset="0"/>
          </a:endParaRPr>
        </a:p>
      </dgm:t>
    </dgm:pt>
    <dgm:pt modelId="{EE147540-0750-4392-9897-074B74301A08}" type="parTrans" cxnId="{2FABEAB2-8312-4FA9-A8E6-504B2EF739F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AAEE123-94B1-41A0-A46D-65959D769BF0}" type="sibTrans" cxnId="{2FABEAB2-8312-4FA9-A8E6-504B2EF739F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150A8F9-85B0-4A61-AFCB-1286755EBAA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Cashiers</a:t>
          </a:r>
          <a:endParaRPr lang="en-US">
            <a:latin typeface="Tw Cen MT" panose="020B0602020104020603" pitchFamily="34" charset="0"/>
          </a:endParaRPr>
        </a:p>
      </dgm:t>
    </dgm:pt>
    <dgm:pt modelId="{E70E719A-5963-4C5A-8A71-0B599A1563D1}" type="parTrans" cxnId="{B5AA7D9D-5E3F-4AE1-B9E7-5F0FEBD10FD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A5F7C9E-6C67-48C1-853E-B6DFFE18C109}" type="sibTrans" cxnId="{B5AA7D9D-5E3F-4AE1-B9E7-5F0FEBD10FD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EA0FFE6-A197-4D62-A1AE-672589A695C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Childcare Workers</a:t>
          </a:r>
          <a:endParaRPr lang="en-US">
            <a:latin typeface="Tw Cen MT" panose="020B0602020104020603" pitchFamily="34" charset="0"/>
          </a:endParaRPr>
        </a:p>
      </dgm:t>
    </dgm:pt>
    <dgm:pt modelId="{46CDA6A8-842C-41E5-A0F4-325C8C8B3465}" type="parTrans" cxnId="{1EC45B1D-E2CC-4A01-87C9-5B6155A39BC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56A218C-9006-48A6-ABA9-34D3182DEE41}" type="sibTrans" cxnId="{1EC45B1D-E2CC-4A01-87C9-5B6155A39BC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88A6030-078B-46CF-A30B-B3C3B8BE2A5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Farmworkers</a:t>
          </a:r>
          <a:endParaRPr lang="en-US" dirty="0">
            <a:latin typeface="Tw Cen MT" panose="020B0602020104020603" pitchFamily="34" charset="0"/>
          </a:endParaRPr>
        </a:p>
      </dgm:t>
    </dgm:pt>
    <dgm:pt modelId="{EDEF0066-1A4C-4F88-8798-29CE158CFD11}" type="parTrans" cxnId="{BAF875BF-447B-42FF-89AF-09D5CF50AB1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5E6BC36-7892-4A0B-BF20-F2E8A5222C89}" type="sibTrans" cxnId="{BAF875BF-447B-42FF-89AF-09D5CF50AB1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0161436-C3D9-4C07-9AFB-1FE936D62A4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and Counter Workers</a:t>
          </a:r>
          <a:endParaRPr lang="en-US">
            <a:latin typeface="Tw Cen MT" panose="020B0602020104020603" pitchFamily="34" charset="0"/>
          </a:endParaRPr>
        </a:p>
      </dgm:t>
    </dgm:pt>
    <dgm:pt modelId="{21CB5DBA-6F86-4E0F-8313-19A2A075A776}" type="parTrans" cxnId="{5269291F-5185-477E-A630-C539EBA5653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0E5E1BD-7B0E-4FC1-AE2E-D0CFA50652D7}" type="sibTrans" cxnId="{5269291F-5185-477E-A630-C539EBA5653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DB3430D-0523-4DB3-A8B4-9B384012C41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Janitors and Cleaners</a:t>
          </a:r>
          <a:endParaRPr lang="en-US" dirty="0">
            <a:latin typeface="Tw Cen MT" panose="020B0602020104020603" pitchFamily="34" charset="0"/>
          </a:endParaRPr>
        </a:p>
      </dgm:t>
    </dgm:pt>
    <dgm:pt modelId="{6513209A-B327-4514-8B97-088FDF9015CC}" type="parTrans" cxnId="{C2D310D8-E2E8-47AA-8770-3C36FC80F15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1F241EC-9344-4952-99CA-463F5D6ECB59}" type="sibTrans" cxnId="{C2D310D8-E2E8-47AA-8770-3C36FC80F15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7D22EC8-D749-4A47-9EAA-E182EA80D2B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Laundry and Dry-Cleaning Workers</a:t>
          </a:r>
          <a:endParaRPr lang="en-US">
            <a:latin typeface="Tw Cen MT" panose="020B0602020104020603" pitchFamily="34" charset="0"/>
          </a:endParaRPr>
        </a:p>
      </dgm:t>
    </dgm:pt>
    <dgm:pt modelId="{C89E4914-FAE5-4311-B7E7-9C385FA1926F}" type="parTrans" cxnId="{8809A50C-57E1-4746-92E0-C78E423251C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4963170-FC7A-41D1-AB28-8AFDCB50D21A}" type="sibTrans" cxnId="{8809A50C-57E1-4746-92E0-C78E423251C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311CE0C-3F42-411A-BC69-62E961A37F3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Waitstaff</a:t>
          </a:r>
          <a:endParaRPr lang="en-US" dirty="0">
            <a:latin typeface="Tw Cen MT" panose="020B0602020104020603" pitchFamily="34" charset="0"/>
          </a:endParaRPr>
        </a:p>
      </dgm:t>
    </dgm:pt>
    <dgm:pt modelId="{42BCC674-87EF-426D-8898-CC98C61F3F18}" type="parTrans" cxnId="{181D0208-DE41-4C2F-851B-7FAFF51A6B0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51E3645-C3ED-4DDD-A267-8FE9BAFBC37B}" type="sibTrans" cxnId="{181D0208-DE41-4C2F-851B-7FAFF51A6B0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7D499D5-89B1-40C8-84C0-0973758ED7E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Food Preparation Workers</a:t>
          </a:r>
          <a:endParaRPr lang="en-US" dirty="0">
            <a:latin typeface="Tw Cen MT" panose="020B0602020104020603" pitchFamily="34" charset="0"/>
          </a:endParaRPr>
        </a:p>
      </dgm:t>
    </dgm:pt>
    <dgm:pt modelId="{676F4116-BB67-4101-8834-26F3976AD8A8}" type="parTrans" cxnId="{999580C3-6301-4879-BEC9-A98069D2AB4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69AE57A-0D30-42FD-B038-EF9E986EE64F}" type="sibTrans" cxnId="{999580C3-6301-4879-BEC9-A98069D2AB4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FEB423A-2798-41DA-9A84-F28680C36E4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Hairdressers</a:t>
          </a:r>
          <a:endParaRPr lang="en-US">
            <a:latin typeface="Tw Cen MT" panose="020B0602020104020603" pitchFamily="34" charset="0"/>
          </a:endParaRPr>
        </a:p>
      </dgm:t>
    </dgm:pt>
    <dgm:pt modelId="{108D2E90-4E0E-47E1-89F5-65AB04B5B438}" type="parTrans" cxnId="{659AE15A-C6D9-4ADB-B7D6-C2EA178ED90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0771B3-B47A-43FB-BFD0-F99873E1BFAC}" type="sibTrans" cxnId="{659AE15A-C6D9-4ADB-B7D6-C2EA178ED90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BC4A19F-92E2-4CE0-93B3-44EDE2D31FB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Landscaping and Groundskeeping Workers</a:t>
          </a:r>
          <a:endParaRPr lang="en-US">
            <a:latin typeface="Tw Cen MT" panose="020B0602020104020603" pitchFamily="34" charset="0"/>
          </a:endParaRPr>
        </a:p>
      </dgm:t>
    </dgm:pt>
    <dgm:pt modelId="{359BD7D1-DD3F-41B5-947F-41C9F7E0857D}" type="parTrans" cxnId="{79BE5E36-C86A-48AC-947F-32AE9EF2588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B699A57-3AD3-48E8-8260-68A551F95797}" type="sibTrans" cxnId="{79BE5E36-C86A-48AC-947F-32AE9EF2588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1BC95C8-4F61-4052-B6A6-17C64732E4A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Nursing Assistants</a:t>
          </a:r>
          <a:endParaRPr lang="en-US" dirty="0">
            <a:latin typeface="Tw Cen MT" panose="020B0602020104020603" pitchFamily="34" charset="0"/>
          </a:endParaRPr>
        </a:p>
      </dgm:t>
    </dgm:pt>
    <dgm:pt modelId="{6DBA4D96-74C9-45C3-BFBA-D90AF3693A90}" type="parTrans" cxnId="{EAF13B15-9890-4CCF-BEE5-8101B618399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49006EA-A9BC-4E9A-9BB4-0F02072B2FD2}" type="sibTrans" cxnId="{EAF13B15-9890-4CCF-BEE5-8101B618399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D50CBDD-0C5C-4ED2-86FE-11A9D5BC375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Receptionists</a:t>
          </a:r>
          <a:endParaRPr lang="en-US" dirty="0">
            <a:latin typeface="Tw Cen MT" panose="020B0602020104020603" pitchFamily="34" charset="0"/>
          </a:endParaRPr>
        </a:p>
      </dgm:t>
    </dgm:pt>
    <dgm:pt modelId="{EE5A170E-C08B-41E3-BCFA-56FEB08235A0}" type="parTrans" cxnId="{EBA243A2-9E13-4E1A-9432-1DCD8DE3832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B8D5EE-F9C7-4C51-98C7-CC8277364FD3}" type="sibTrans" cxnId="{EBA243A2-9E13-4E1A-9432-1DCD8DE3832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5F0B9C5-6CE0-4B10-9ADE-A1642B7B887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Substitute Teachers</a:t>
          </a:r>
          <a:endParaRPr lang="en-US" dirty="0">
            <a:latin typeface="Tw Cen MT" panose="020B0602020104020603" pitchFamily="34" charset="0"/>
          </a:endParaRPr>
        </a:p>
      </dgm:t>
    </dgm:pt>
    <dgm:pt modelId="{2E1BD9FE-2B88-4099-94BD-91B6BA5CAF9F}" type="parTrans" cxnId="{ED081E4A-C41F-4ABA-9440-BF0117E9B7A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ED412AE-91EA-4915-BC45-18E64E735790}" type="sibTrans" cxnId="{ED081E4A-C41F-4ABA-9440-BF0117E9B7A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491480B-9A10-4671-BA2B-0348C89BC1B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Tellers</a:t>
          </a:r>
          <a:endParaRPr lang="en-US" dirty="0">
            <a:latin typeface="Tw Cen MT" panose="020B0602020104020603" pitchFamily="34" charset="0"/>
          </a:endParaRPr>
        </a:p>
      </dgm:t>
    </dgm:pt>
    <dgm:pt modelId="{001E0923-5423-451D-8BC1-81F86D8F670F}" type="parTrans" cxnId="{2E4CCF95-6FB4-4FC2-A4BC-3AABCAA4B82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7187B76-4C74-402C-8096-40E3A681A46C}" type="sibTrans" cxnId="{2E4CCF95-6FB4-4FC2-A4BC-3AABCAA4B82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96CEE2F-2BAD-4BA5-A019-909DE205179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Assistants</a:t>
          </a:r>
          <a:endParaRPr lang="en-US" b="1" dirty="0">
            <a:latin typeface="Tw Cen MT" panose="020B0602020104020603" pitchFamily="34" charset="0"/>
          </a:endParaRPr>
        </a:p>
      </dgm:t>
    </dgm:pt>
    <dgm:pt modelId="{7961E740-D39C-46EF-A74E-09AC0941D275}" type="parTrans" cxnId="{87EBD8F7-D93E-41E9-BE21-B79A7A485E2A}">
      <dgm:prSet/>
      <dgm:spPr/>
      <dgm:t>
        <a:bodyPr/>
        <a:lstStyle/>
        <a:p>
          <a:endParaRPr lang="en-US"/>
        </a:p>
      </dgm:t>
    </dgm:pt>
    <dgm:pt modelId="{6E96BC4D-E262-48BA-803E-4E063E551F61}" type="sibTrans" cxnId="{87EBD8F7-D93E-41E9-BE21-B79A7A485E2A}">
      <dgm:prSet/>
      <dgm:spPr/>
      <dgm:t>
        <a:bodyPr/>
        <a:lstStyle/>
        <a:p>
          <a:endParaRPr lang="en-US"/>
        </a:p>
      </dgm:t>
    </dgm:pt>
    <dgm:pt modelId="{47DA054E-D734-49D9-97D0-266BE1A743C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Painters</a:t>
          </a:r>
          <a:endParaRPr lang="en-US" b="1" dirty="0">
            <a:latin typeface="Tw Cen MT" panose="020B0602020104020603" pitchFamily="34" charset="0"/>
          </a:endParaRPr>
        </a:p>
      </dgm:t>
    </dgm:pt>
    <dgm:pt modelId="{B84DE1EC-63C9-4104-B2B6-787BA4CBDBA0}" type="parTrans" cxnId="{717455C9-058F-4A1C-AEAB-EADFC41D2433}">
      <dgm:prSet/>
      <dgm:spPr/>
      <dgm:t>
        <a:bodyPr/>
        <a:lstStyle/>
        <a:p>
          <a:endParaRPr lang="en-US"/>
        </a:p>
      </dgm:t>
    </dgm:pt>
    <dgm:pt modelId="{3444CA38-2075-41D3-AE00-C314AD6C2F23}" type="sibTrans" cxnId="{717455C9-058F-4A1C-AEAB-EADFC41D2433}">
      <dgm:prSet/>
      <dgm:spPr/>
      <dgm:t>
        <a:bodyPr/>
        <a:lstStyle/>
        <a:p>
          <a:endParaRPr lang="en-US"/>
        </a:p>
      </dgm:t>
    </dgm:pt>
    <dgm:pt modelId="{59995DD0-5E8F-4040-9B2D-F55ACD85BF6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Secretaries and Administrative Assistants</a:t>
          </a:r>
          <a:endParaRPr lang="en-US" b="1" dirty="0">
            <a:latin typeface="Tw Cen MT" panose="020B0602020104020603" pitchFamily="34" charset="0"/>
          </a:endParaRPr>
        </a:p>
      </dgm:t>
    </dgm:pt>
    <dgm:pt modelId="{5D200413-2DDE-4A42-9C65-7E93ED4CB184}" type="parTrans" cxnId="{7F067052-5B5C-4A55-94A5-8C6824DDCC5D}">
      <dgm:prSet/>
      <dgm:spPr/>
      <dgm:t>
        <a:bodyPr/>
        <a:lstStyle/>
        <a:p>
          <a:endParaRPr lang="en-US"/>
        </a:p>
      </dgm:t>
    </dgm:pt>
    <dgm:pt modelId="{B30889E3-B13C-4CE2-8B8F-7173CA25230C}" type="sibTrans" cxnId="{7F067052-5B5C-4A55-94A5-8C6824DDCC5D}">
      <dgm:prSet/>
      <dgm:spPr/>
      <dgm:t>
        <a:bodyPr/>
        <a:lstStyle/>
        <a:p>
          <a:endParaRPr lang="en-US"/>
        </a:p>
      </dgm:t>
    </dgm:pt>
    <dgm:pt modelId="{BCA75DD5-F683-434B-86B0-0DC3C08C6D0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Pharmacy Techs</a:t>
          </a:r>
          <a:endParaRPr lang="en-US" b="1" dirty="0">
            <a:latin typeface="Tw Cen MT" panose="020B0602020104020603" pitchFamily="34" charset="0"/>
          </a:endParaRPr>
        </a:p>
      </dgm:t>
    </dgm:pt>
    <dgm:pt modelId="{BDAC35C2-675A-46D2-969F-D49426BA2A5A}" type="parTrans" cxnId="{19CEDF70-55E0-40D5-AE79-EC45A9D76DA0}">
      <dgm:prSet/>
      <dgm:spPr/>
      <dgm:t>
        <a:bodyPr/>
        <a:lstStyle/>
        <a:p>
          <a:endParaRPr lang="en-US"/>
        </a:p>
      </dgm:t>
    </dgm:pt>
    <dgm:pt modelId="{768203C2-0F18-4031-99EF-AE902680D13A}" type="sibTrans" cxnId="{19CEDF70-55E0-40D5-AE79-EC45A9D76DA0}">
      <dgm:prSet/>
      <dgm:spPr/>
      <dgm:t>
        <a:bodyPr/>
        <a:lstStyle/>
        <a:p>
          <a:endParaRPr lang="en-US"/>
        </a:p>
      </dgm:t>
    </dgm:pt>
    <dgm:pt modelId="{3584208C-B4F2-43C6-9743-F5E058C3761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Light Truck Drivers</a:t>
          </a:r>
          <a:endParaRPr lang="en-US" b="1" dirty="0">
            <a:latin typeface="Tw Cen MT" panose="020B0602020104020603" pitchFamily="34" charset="0"/>
          </a:endParaRPr>
        </a:p>
      </dgm:t>
    </dgm:pt>
    <dgm:pt modelId="{160EB4A8-AACB-4618-A98B-B2005B6A3F91}" type="parTrans" cxnId="{47B93D8B-89E5-435F-B377-82B0BCD1B947}">
      <dgm:prSet/>
      <dgm:spPr/>
      <dgm:t>
        <a:bodyPr/>
        <a:lstStyle/>
        <a:p>
          <a:endParaRPr lang="en-US"/>
        </a:p>
      </dgm:t>
    </dgm:pt>
    <dgm:pt modelId="{10A083A1-B534-4E8A-A35C-BCBAB3359098}" type="sibTrans" cxnId="{47B93D8B-89E5-435F-B377-82B0BCD1B947}">
      <dgm:prSet/>
      <dgm:spPr/>
      <dgm:t>
        <a:bodyPr/>
        <a:lstStyle/>
        <a:p>
          <a:endParaRPr lang="en-US"/>
        </a:p>
      </dgm:t>
    </dgm:pt>
    <dgm:pt modelId="{B41AA263-958C-4DF7-B9A9-2F043D34BF7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Office Clerks</a:t>
          </a:r>
          <a:endParaRPr lang="en-US" b="1" dirty="0">
            <a:latin typeface="Tw Cen MT" panose="020B0602020104020603" pitchFamily="34" charset="0"/>
          </a:endParaRPr>
        </a:p>
      </dgm:t>
    </dgm:pt>
    <dgm:pt modelId="{56C87E6A-8DBE-4DE8-B521-FB4CB1C380F4}" type="parTrans" cxnId="{50BDFF29-61CE-4973-B653-24AA546F3F7F}">
      <dgm:prSet/>
      <dgm:spPr/>
      <dgm:t>
        <a:bodyPr/>
        <a:lstStyle/>
        <a:p>
          <a:endParaRPr lang="en-US"/>
        </a:p>
      </dgm:t>
    </dgm:pt>
    <dgm:pt modelId="{875BE18D-916A-4D7E-94EE-7E246AAF2A63}" type="sibTrans" cxnId="{50BDFF29-61CE-4973-B653-24AA546F3F7F}">
      <dgm:prSet/>
      <dgm:spPr/>
      <dgm:t>
        <a:bodyPr/>
        <a:lstStyle/>
        <a:p>
          <a:endParaRPr lang="en-US"/>
        </a:p>
      </dgm:t>
    </dgm:pt>
    <dgm:pt modelId="{C20A543C-F65E-42AA-AE5E-FEDA5B109A9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Veterinary Techs</a:t>
          </a:r>
          <a:endParaRPr lang="en-US" b="1" dirty="0">
            <a:latin typeface="Tw Cen MT" panose="020B0602020104020603" pitchFamily="34" charset="0"/>
          </a:endParaRPr>
        </a:p>
      </dgm:t>
    </dgm:pt>
    <dgm:pt modelId="{9B47CFC4-839F-43A1-99BF-8C507C764836}" type="parTrans" cxnId="{B2E72161-6DEC-47DD-B6FC-D1DFC1BB9B23}">
      <dgm:prSet/>
      <dgm:spPr/>
      <dgm:t>
        <a:bodyPr/>
        <a:lstStyle/>
        <a:p>
          <a:endParaRPr lang="en-US"/>
        </a:p>
      </dgm:t>
    </dgm:pt>
    <dgm:pt modelId="{1771EF53-836D-4BBC-A932-B014A05D9678}" type="sibTrans" cxnId="{B2E72161-6DEC-47DD-B6FC-D1DFC1BB9B23}">
      <dgm:prSet/>
      <dgm:spPr/>
      <dgm:t>
        <a:bodyPr/>
        <a:lstStyle/>
        <a:p>
          <a:endParaRPr lang="en-US"/>
        </a:p>
      </dgm:t>
    </dgm:pt>
    <dgm:pt modelId="{96AAD11E-9921-4190-BE1C-1B409E2980D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Construction Laborers</a:t>
          </a:r>
          <a:endParaRPr lang="en-US" b="1" dirty="0">
            <a:latin typeface="Tw Cen MT" panose="020B0602020104020603" pitchFamily="34" charset="0"/>
          </a:endParaRPr>
        </a:p>
      </dgm:t>
    </dgm:pt>
    <dgm:pt modelId="{74C655E2-0A76-4B35-AECD-8D7C7EA46C83}" type="parTrans" cxnId="{6B13817B-311C-4036-B52A-E13340AB3782}">
      <dgm:prSet/>
      <dgm:spPr/>
      <dgm:t>
        <a:bodyPr/>
        <a:lstStyle/>
        <a:p>
          <a:endParaRPr lang="en-US"/>
        </a:p>
      </dgm:t>
    </dgm:pt>
    <dgm:pt modelId="{0C3FA858-2388-460C-B036-BA80769FCBB7}" type="sibTrans" cxnId="{6B13817B-311C-4036-B52A-E13340AB3782}">
      <dgm:prSet/>
      <dgm:spPr/>
      <dgm:t>
        <a:bodyPr/>
        <a:lstStyle/>
        <a:p>
          <a:endParaRPr lang="en-US"/>
        </a:p>
      </dgm:t>
    </dgm:pt>
    <dgm:pt modelId="{D5BD2345-3E3D-4E51-9ADC-C09E4C4BE21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Customer Service Reps</a:t>
          </a:r>
          <a:endParaRPr lang="en-US" b="1" dirty="0">
            <a:latin typeface="Tw Cen MT" panose="020B0602020104020603" pitchFamily="34" charset="0"/>
          </a:endParaRPr>
        </a:p>
      </dgm:t>
    </dgm:pt>
    <dgm:pt modelId="{15DB313D-B44C-4946-9643-0727EA662428}" type="parTrans" cxnId="{65847147-5DC7-428D-AA1B-52F0D0F2525F}">
      <dgm:prSet/>
      <dgm:spPr/>
      <dgm:t>
        <a:bodyPr/>
        <a:lstStyle/>
        <a:p>
          <a:endParaRPr lang="en-US"/>
        </a:p>
      </dgm:t>
    </dgm:pt>
    <dgm:pt modelId="{0D0C111D-1152-4202-B92A-7FA42638B5DB}" type="sibTrans" cxnId="{65847147-5DC7-428D-AA1B-52F0D0F2525F}">
      <dgm:prSet/>
      <dgm:spPr/>
      <dgm:t>
        <a:bodyPr/>
        <a:lstStyle/>
        <a:p>
          <a:endParaRPr lang="en-US"/>
        </a:p>
      </dgm:t>
    </dgm:pt>
    <dgm:pt modelId="{AD17F757-2CE6-4A2E-ADB8-009CA50A5FB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Maids and Housekeepers</a:t>
          </a:r>
          <a:endParaRPr lang="en-US" dirty="0">
            <a:latin typeface="Tw Cen MT" panose="020B0602020104020603" pitchFamily="34" charset="0"/>
          </a:endParaRPr>
        </a:p>
      </dgm:t>
    </dgm:pt>
    <dgm:pt modelId="{2428A4A5-47BB-4B53-8F64-6BFD5B220D40}" type="sibTrans" cxnId="{BC1EB08F-E10A-4F13-99DD-D44542B5F20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E6D57C0-AC3F-40BA-81DC-C05E6BEC0315}" type="parTrans" cxnId="{BC1EB08F-E10A-4F13-99DD-D44542B5F20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C001406-AFD6-4A18-9103-911EBE3F3C3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Security Guards</a:t>
          </a:r>
          <a:endParaRPr lang="en-US" dirty="0">
            <a:latin typeface="Tw Cen MT" panose="020B0602020104020603" pitchFamily="34" charset="0"/>
          </a:endParaRPr>
        </a:p>
      </dgm:t>
    </dgm:pt>
    <dgm:pt modelId="{71C9B3A0-F6F6-4DEC-A13A-A8C5599A8661}" type="sibTrans" cxnId="{2F375D27-2599-45C5-A4E2-C36F9C8C1FA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43EFC83-629A-47B6-ACAC-22CB70B56F1F}" type="parTrans" cxnId="{2F375D27-2599-45C5-A4E2-C36F9C8C1FA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A15C58-16B6-4358-ADB2-3095DED7F10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Hotel, Motel, and Resort Desk Clerks</a:t>
          </a:r>
          <a:endParaRPr lang="en-US" dirty="0">
            <a:latin typeface="Tw Cen MT" panose="020B0602020104020603" pitchFamily="34" charset="0"/>
          </a:endParaRPr>
        </a:p>
      </dgm:t>
    </dgm:pt>
    <dgm:pt modelId="{A4F7E6B3-D866-4E95-A43E-654BF40E1D7A}" type="sibTrans" cxnId="{16B72B05-D07A-4647-8C3E-B3C1E73D4EA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4A6E5FE-972A-4A8F-8425-BB39BA26FD96}" type="parTrans" cxnId="{16B72B05-D07A-4647-8C3E-B3C1E73D4EA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0AE2A23-FCBD-4BFE-884F-5B88D67CC84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Retail Salespersons</a:t>
          </a:r>
          <a:endParaRPr lang="en-US" dirty="0">
            <a:latin typeface="Tw Cen MT" panose="020B0602020104020603" pitchFamily="34" charset="0"/>
          </a:endParaRPr>
        </a:p>
      </dgm:t>
    </dgm:pt>
    <dgm:pt modelId="{C295C7CB-B1AD-4258-BD82-2CC40D0CECFF}" type="sibTrans" cxnId="{8F7C0DC3-1601-4E1E-BE39-7A4029C6045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825356-42EA-4910-A1AA-51E7D060E181}" type="parTrans" cxnId="{8F7C0DC3-1601-4E1E-BE39-7A4029C6045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329C430-74DE-4E6D-9AB8-2AEBED6904B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Home Health and Personal Care Aides</a:t>
          </a:r>
          <a:endParaRPr lang="en-US" dirty="0">
            <a:latin typeface="Tw Cen MT" panose="020B0602020104020603" pitchFamily="34" charset="0"/>
          </a:endParaRPr>
        </a:p>
      </dgm:t>
    </dgm:pt>
    <dgm:pt modelId="{0AF2B6C0-21FA-470E-BCC0-816A071DC661}" type="sibTrans" cxnId="{91A28263-A8FF-4972-8591-106F2771DB8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88DE431-A4B5-4484-8B0C-84057E861DA1}" type="parTrans" cxnId="{91A28263-A8FF-4972-8591-106F2771DB8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9437B62-01C3-48FD-BBCC-40D0772E2E1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Preschool Teachers</a:t>
          </a:r>
          <a:endParaRPr lang="en-US" dirty="0">
            <a:latin typeface="Tw Cen MT" panose="020B0602020104020603" pitchFamily="34" charset="0"/>
          </a:endParaRPr>
        </a:p>
      </dgm:t>
    </dgm:pt>
    <dgm:pt modelId="{FFFEC038-A1EB-452C-B97A-BF2C9A717149}" type="parTrans" cxnId="{9EF2692C-1537-4BCF-BB56-B3338DB78F92}">
      <dgm:prSet/>
      <dgm:spPr/>
      <dgm:t>
        <a:bodyPr/>
        <a:lstStyle/>
        <a:p>
          <a:endParaRPr lang="en-US"/>
        </a:p>
      </dgm:t>
    </dgm:pt>
    <dgm:pt modelId="{75FF3C01-D1B8-4B44-A1C6-541B5CBE1797}" type="sibTrans" cxnId="{9EF2692C-1537-4BCF-BB56-B3338DB78F92}">
      <dgm:prSet/>
      <dgm:spPr/>
      <dgm:t>
        <a:bodyPr/>
        <a:lstStyle/>
        <a:p>
          <a:endParaRPr lang="en-US"/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6B72B05-D07A-4647-8C3E-B3C1E73D4EA3}" srcId="{984116C9-7CB8-4743-8FBA-68A8BA0D0389}" destId="{98A15C58-16B6-4358-ADB2-3095DED7F100}" srcOrd="6" destOrd="0" parTransId="{54A6E5FE-972A-4A8F-8425-BB39BA26FD96}" sibTransId="{A4F7E6B3-D866-4E95-A43E-654BF40E1D7A}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181D0208-DE41-4C2F-851B-7FAFF51A6B08}" srcId="{984116C9-7CB8-4743-8FBA-68A8BA0D0389}" destId="{A311CE0C-3F42-411A-BC69-62E961A37F3E}" srcOrd="13" destOrd="0" parTransId="{42BCC674-87EF-426D-8898-CC98C61F3F18}" sibTransId="{251E3645-C3ED-4DDD-A267-8FE9BAFBC37B}"/>
    <dgm:cxn modelId="{8809A50C-57E1-4746-92E0-C78E423251C5}" srcId="{984116C9-7CB8-4743-8FBA-68A8BA0D0389}" destId="{B7D22EC8-D749-4A47-9EAA-E182EA80D2B4}" srcOrd="8" destOrd="0" parTransId="{C89E4914-FAE5-4311-B7E7-9C385FA1926F}" sibTransId="{04963170-FC7A-41D1-AB28-8AFDCB50D21A}"/>
    <dgm:cxn modelId="{8EBF9A0F-69AD-40E1-B16D-59937E7524CF}" type="presOf" srcId="{B41AA263-958C-4DF7-B9A9-2F043D34BF7F}" destId="{34083978-5BA0-40E3-AB18-2F3A89BB9529}" srcOrd="0" destOrd="6" presId="urn:microsoft.com/office/officeart/2005/8/layout/hList1"/>
    <dgm:cxn modelId="{16096D13-0D01-4E14-B48C-4E201DF74293}" type="presOf" srcId="{98A15C58-16B6-4358-ADB2-3095DED7F100}" destId="{0045AAE0-9BB3-4F66-A39D-FC0233DDC39E}" srcOrd="0" destOrd="6" presId="urn:microsoft.com/office/officeart/2005/8/layout/hList1"/>
    <dgm:cxn modelId="{EAF13B15-9890-4CCF-BEE5-8101B6183992}" srcId="{930452E1-293A-4804-9AD2-E53B94608D56}" destId="{A1BC95C8-4F61-4052-B6A6-17C64732E4AE}" srcOrd="4" destOrd="0" parTransId="{6DBA4D96-74C9-45C3-BFBA-D90AF3693A90}" sibTransId="{249006EA-A9BC-4E9A-9BB4-0F02072B2FD2}"/>
    <dgm:cxn modelId="{AF6D4E1A-8C4A-4D42-8DBA-A5B984BB7234}" type="presOf" srcId="{A311CE0C-3F42-411A-BC69-62E961A37F3E}" destId="{0045AAE0-9BB3-4F66-A39D-FC0233DDC39E}" srcOrd="0" destOrd="13" presId="urn:microsoft.com/office/officeart/2005/8/layout/hList1"/>
    <dgm:cxn modelId="{555AD41B-E91D-4A6D-8673-C7212EBB4E5C}" type="presOf" srcId="{47DA054E-D734-49D9-97D0-266BE1A743C8}" destId="{34083978-5BA0-40E3-AB18-2F3A89BB9529}" srcOrd="0" destOrd="2" presId="urn:microsoft.com/office/officeart/2005/8/layout/hList1"/>
    <dgm:cxn modelId="{1EC45B1D-E2CC-4A01-87C9-5B6155A39BC4}" srcId="{984116C9-7CB8-4743-8FBA-68A8BA0D0389}" destId="{3EA0FFE6-A197-4D62-A1AE-672589A695C8}" srcOrd="2" destOrd="0" parTransId="{46CDA6A8-842C-41E5-A0F4-325C8C8B3465}" sibTransId="{D56A218C-9006-48A6-ABA9-34D3182DEE41}"/>
    <dgm:cxn modelId="{5269291F-5185-477E-A630-C539EBA5653A}" srcId="{984116C9-7CB8-4743-8FBA-68A8BA0D0389}" destId="{C0161436-C3D9-4C07-9AFB-1FE936D62A43}" srcOrd="4" destOrd="0" parTransId="{21CB5DBA-6F86-4E0F-8313-19A2A075A776}" sibTransId="{50E5E1BD-7B0E-4FC1-AE2E-D0CFA50652D7}"/>
    <dgm:cxn modelId="{D4B3381F-3310-48D9-8422-2EA02667FD27}" type="presOf" srcId="{7D50CBDD-0C5C-4ED2-86FE-11A9D5BC3753}" destId="{11FB7C73-6081-42C7-8E15-28075061167B}" srcOrd="0" destOrd="5" presId="urn:microsoft.com/office/officeart/2005/8/layout/hList1"/>
    <dgm:cxn modelId="{2F375D27-2599-45C5-A4E2-C36F9C8C1FAE}" srcId="{984116C9-7CB8-4743-8FBA-68A8BA0D0389}" destId="{1C001406-AFD6-4A18-9103-911EBE3F3C32}" srcOrd="12" destOrd="0" parTransId="{043EFC83-629A-47B6-ACAC-22CB70B56F1F}" sibTransId="{71C9B3A0-F6F6-4DEC-A13A-A8C5599A8661}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50BDFF29-61CE-4973-B653-24AA546F3F7F}" srcId="{4F795D33-588E-4F04-A4A9-549DB1C8E26C}" destId="{B41AA263-958C-4DF7-B9A9-2F043D34BF7F}" srcOrd="6" destOrd="0" parTransId="{56C87E6A-8DBE-4DE8-B521-FB4CB1C380F4}" sibTransId="{875BE18D-916A-4D7E-94EE-7E246AAF2A63}"/>
    <dgm:cxn modelId="{9EF2692C-1537-4BCF-BB56-B3338DB78F92}" srcId="{984116C9-7CB8-4743-8FBA-68A8BA0D0389}" destId="{29437B62-01C3-48FD-BBCC-40D0772E2E12}" srcOrd="10" destOrd="0" parTransId="{FFFEC038-A1EB-452C-B97A-BF2C9A717149}" sibTransId="{75FF3C01-D1B8-4B44-A1C6-541B5CBE1797}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79BE5E36-C86A-48AC-947F-32AE9EF25885}" srcId="{930452E1-293A-4804-9AD2-E53B94608D56}" destId="{EBC4A19F-92E2-4CE0-93B3-44EDE2D31FB3}" srcOrd="3" destOrd="0" parTransId="{359BD7D1-DD3F-41B5-947F-41C9F7E0857D}" sibTransId="{AB699A57-3AD3-48E8-8260-68A551F95797}"/>
    <dgm:cxn modelId="{078EBD36-3DE3-48ED-B953-C7FAD06E857A}" type="presOf" srcId="{D491480B-9A10-4671-BA2B-0348C89BC1B6}" destId="{11FB7C73-6081-42C7-8E15-28075061167B}" srcOrd="0" destOrd="7" presId="urn:microsoft.com/office/officeart/2005/8/layout/hList1"/>
    <dgm:cxn modelId="{1BD1113C-67B0-4861-B769-367CB779BE82}" type="presOf" srcId="{C20A543C-F65E-42AA-AE5E-FEDA5B109A92}" destId="{34083978-5BA0-40E3-AB18-2F3A89BB9529}" srcOrd="0" destOrd="7" presId="urn:microsoft.com/office/officeart/2005/8/layout/hList1"/>
    <dgm:cxn modelId="{BEA81A41-B69F-42D2-AF4E-271FDCFAC472}" type="presOf" srcId="{C88A6030-078B-46CF-A30B-B3C3B8BE2A5D}" destId="{0045AAE0-9BB3-4F66-A39D-FC0233DDC39E}" srcOrd="0" destOrd="3" presId="urn:microsoft.com/office/officeart/2005/8/layout/hList1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65847147-5DC7-428D-AA1B-52F0D0F2525F}" srcId="{4F795D33-588E-4F04-A4A9-549DB1C8E26C}" destId="{D5BD2345-3E3D-4E51-9ADC-C09E4C4BE217}" srcOrd="9" destOrd="0" parTransId="{15DB313D-B44C-4946-9643-0727EA662428}" sibTransId="{0D0C111D-1152-4202-B92A-7FA42638B5DB}"/>
    <dgm:cxn modelId="{2E650F49-981C-4EB1-B923-6E3B63A09903}" type="presOf" srcId="{B96CEE2F-2BAD-4BA5-A019-909DE2051790}" destId="{34083978-5BA0-40E3-AB18-2F3A89BB9529}" srcOrd="0" destOrd="1" presId="urn:microsoft.com/office/officeart/2005/8/layout/hList1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ED081E4A-C41F-4ABA-9440-BF0117E9B7AA}" srcId="{930452E1-293A-4804-9AD2-E53B94608D56}" destId="{F5F0B9C5-6CE0-4B10-9ADE-A1642B7B8875}" srcOrd="6" destOrd="0" parTransId="{2E1BD9FE-2B88-4099-94BD-91B6BA5CAF9F}" sibTransId="{1ED412AE-91EA-4915-BC45-18E64E735790}"/>
    <dgm:cxn modelId="{60911E4F-4A1D-41C4-81B1-98BD494D212F}" type="presOf" srcId="{B7D22EC8-D749-4A47-9EAA-E182EA80D2B4}" destId="{0045AAE0-9BB3-4F66-A39D-FC0233DDC39E}" srcOrd="0" destOrd="8" presId="urn:microsoft.com/office/officeart/2005/8/layout/hList1"/>
    <dgm:cxn modelId="{145EE650-FD6E-40DD-8849-EB98FFD348AF}" type="presOf" srcId="{EBC4A19F-92E2-4CE0-93B3-44EDE2D31FB3}" destId="{11FB7C73-6081-42C7-8E15-28075061167B}" srcOrd="0" destOrd="3" presId="urn:microsoft.com/office/officeart/2005/8/layout/hList1"/>
    <dgm:cxn modelId="{7F067052-5B5C-4A55-94A5-8C6824DDCC5D}" srcId="{4F795D33-588E-4F04-A4A9-549DB1C8E26C}" destId="{59995DD0-5E8F-4040-9B2D-F55ACD85BF66}" srcOrd="3" destOrd="0" parTransId="{5D200413-2DDE-4A42-9C65-7E93ED4CB184}" sibTransId="{B30889E3-B13C-4CE2-8B8F-7173CA25230C}"/>
    <dgm:cxn modelId="{E0323B54-655C-421B-9A5F-9885A9032450}" type="presOf" srcId="{B150A8F9-85B0-4A61-AFCB-1286755EBAA7}" destId="{0045AAE0-9BB3-4F66-A39D-FC0233DDC39E}" srcOrd="0" destOrd="1" presId="urn:microsoft.com/office/officeart/2005/8/layout/hList1"/>
    <dgm:cxn modelId="{659AE15A-C6D9-4ADB-B7D6-C2EA178ED904}" srcId="{930452E1-293A-4804-9AD2-E53B94608D56}" destId="{1FEB423A-2798-41DA-9A84-F28680C36E47}" srcOrd="2" destOrd="0" parTransId="{108D2E90-4E0E-47E1-89F5-65AB04B5B438}" sibTransId="{BD0771B3-B47A-43FB-BFD0-F99873E1BFAC}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E9F0BC5D-4201-4744-906E-D9B953E5C9F1}" type="presOf" srcId="{1C001406-AFD6-4A18-9103-911EBE3F3C32}" destId="{0045AAE0-9BB3-4F66-A39D-FC0233DDC39E}" srcOrd="0" destOrd="12" presId="urn:microsoft.com/office/officeart/2005/8/layout/hList1"/>
    <dgm:cxn modelId="{B2E72161-6DEC-47DD-B6FC-D1DFC1BB9B23}" srcId="{4F795D33-588E-4F04-A4A9-549DB1C8E26C}" destId="{C20A543C-F65E-42AA-AE5E-FEDA5B109A92}" srcOrd="7" destOrd="0" parTransId="{9B47CFC4-839F-43A1-99BF-8C507C764836}" sibTransId="{1771EF53-836D-4BBC-A932-B014A05D9678}"/>
    <dgm:cxn modelId="{91A28263-A8FF-4972-8591-106F2771DB85}" srcId="{984116C9-7CB8-4743-8FBA-68A8BA0D0389}" destId="{7329C430-74DE-4E6D-9AB8-2AEBED6904B7}" srcOrd="5" destOrd="0" parTransId="{E88DE431-A4B5-4484-8B0C-84057E861DA1}" sibTransId="{0AF2B6C0-21FA-470E-BCC0-816A071DC661}"/>
    <dgm:cxn modelId="{81C5DB70-5D45-4768-AF38-403568469E6D}" type="presOf" srcId="{D5BD2345-3E3D-4E51-9ADC-C09E4C4BE217}" destId="{34083978-5BA0-40E3-AB18-2F3A89BB9529}" srcOrd="0" destOrd="9" presId="urn:microsoft.com/office/officeart/2005/8/layout/hList1"/>
    <dgm:cxn modelId="{19CEDF70-55E0-40D5-AE79-EC45A9D76DA0}" srcId="{4F795D33-588E-4F04-A4A9-549DB1C8E26C}" destId="{BCA75DD5-F683-434B-86B0-0DC3C08C6D04}" srcOrd="4" destOrd="0" parTransId="{BDAC35C2-675A-46D2-969F-D49426BA2A5A}" sibTransId="{768203C2-0F18-4031-99EF-AE902680D13A}"/>
    <dgm:cxn modelId="{EAE62473-7C12-41ED-B510-7CD92551DA35}" type="presOf" srcId="{C0161436-C3D9-4C07-9AFB-1FE936D62A43}" destId="{0045AAE0-9BB3-4F66-A39D-FC0233DDC39E}" srcOrd="0" destOrd="4" presId="urn:microsoft.com/office/officeart/2005/8/layout/hList1"/>
    <dgm:cxn modelId="{79EBB874-F2F3-476A-BAFE-F450F0A5D2D3}" type="presOf" srcId="{6FB8C49A-F014-479A-A123-54B4013DD768}" destId="{11FB7C73-6081-42C7-8E15-28075061167B}" srcOrd="0" destOrd="8" presId="urn:microsoft.com/office/officeart/2005/8/layout/hList1"/>
    <dgm:cxn modelId="{927C3877-DBB2-4032-8DB6-5A6A0A084277}" srcId="{984116C9-7CB8-4743-8FBA-68A8BA0D0389}" destId="{3BC96F09-460C-46C8-8705-18B5EB5D84D9}" srcOrd="0" destOrd="0" parTransId="{156BDBDE-3A03-4176-B774-CE46BE435AD1}" sibTransId="{BB5A95FE-261C-4881-8C1F-C5D15EE23199}"/>
    <dgm:cxn modelId="{B1DE057A-5963-4E23-8B89-CDB48EBCA78E}" type="presOf" srcId="{AD17F757-2CE6-4A2E-ADB8-009CA50A5FBE}" destId="{0045AAE0-9BB3-4F66-A39D-FC0233DDC39E}" srcOrd="0" destOrd="9" presId="urn:microsoft.com/office/officeart/2005/8/layout/hList1"/>
    <dgm:cxn modelId="{6B13817B-311C-4036-B52A-E13340AB3782}" srcId="{4F795D33-588E-4F04-A4A9-549DB1C8E26C}" destId="{96AAD11E-9921-4190-BE1C-1B409E2980D2}" srcOrd="8" destOrd="0" parTransId="{74C655E2-0A76-4B35-AECD-8D7C7EA46C83}" sibTransId="{0C3FA858-2388-460C-B036-BA80769FCBB7}"/>
    <dgm:cxn modelId="{6F958A80-9AC4-4DEB-8599-A4F705450980}" type="presOf" srcId="{70AE2A23-FCBD-4BFE-884F-5B88D67CC845}" destId="{0045AAE0-9BB3-4F66-A39D-FC0233DDC39E}" srcOrd="0" destOrd="11" presId="urn:microsoft.com/office/officeart/2005/8/layout/hList1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4E11B987-85A4-4242-B934-77208EC0435C}" type="presOf" srcId="{59995DD0-5E8F-4040-9B2D-F55ACD85BF66}" destId="{34083978-5BA0-40E3-AB18-2F3A89BB9529}" srcOrd="0" destOrd="3" presId="urn:microsoft.com/office/officeart/2005/8/layout/hList1"/>
    <dgm:cxn modelId="{EE0A2E88-3921-41EA-B6FF-1B428F5EF175}" type="presOf" srcId="{96AAD11E-9921-4190-BE1C-1B409E2980D2}" destId="{34083978-5BA0-40E3-AB18-2F3A89BB9529}" srcOrd="0" destOrd="8" presId="urn:microsoft.com/office/officeart/2005/8/layout/hList1"/>
    <dgm:cxn modelId="{47B93D8B-89E5-435F-B377-82B0BCD1B947}" srcId="{4F795D33-588E-4F04-A4A9-549DB1C8E26C}" destId="{3584208C-B4F2-43C6-9743-F5E058C37613}" srcOrd="5" destOrd="0" parTransId="{160EB4A8-AACB-4618-A98B-B2005B6A3F91}" sibTransId="{10A083A1-B534-4E8A-A35C-BCBAB3359098}"/>
    <dgm:cxn modelId="{00E9B58B-0C7A-4FF5-8EDF-AEF5C42A77AF}" type="presOf" srcId="{3584208C-B4F2-43C6-9743-F5E058C37613}" destId="{34083978-5BA0-40E3-AB18-2F3A89BB9529}" srcOrd="0" destOrd="5" presId="urn:microsoft.com/office/officeart/2005/8/layout/hList1"/>
    <dgm:cxn modelId="{BC1EB08F-E10A-4F13-99DD-D44542B5F20F}" srcId="{984116C9-7CB8-4743-8FBA-68A8BA0D0389}" destId="{AD17F757-2CE6-4A2E-ADB8-009CA50A5FBE}" srcOrd="9" destOrd="0" parTransId="{8E6D57C0-AC3F-40BA-81DC-C05E6BEC0315}" sibTransId="{2428A4A5-47BB-4B53-8F64-6BFD5B220D40}"/>
    <dgm:cxn modelId="{2E4CCF95-6FB4-4FC2-A4BC-3AABCAA4B82F}" srcId="{930452E1-293A-4804-9AD2-E53B94608D56}" destId="{D491480B-9A10-4671-BA2B-0348C89BC1B6}" srcOrd="7" destOrd="0" parTransId="{001E0923-5423-451D-8BC1-81F86D8F670F}" sibTransId="{57187B76-4C74-402C-8096-40E3A681A46C}"/>
    <dgm:cxn modelId="{B5AA7D9D-5E3F-4AE1-B9E7-5F0FEBD10FD0}" srcId="{984116C9-7CB8-4743-8FBA-68A8BA0D0389}" destId="{B150A8F9-85B0-4A61-AFCB-1286755EBAA7}" srcOrd="1" destOrd="0" parTransId="{E70E719A-5963-4C5A-8A71-0B599A1563D1}" sibTransId="{8A5F7C9E-6C67-48C1-853E-B6DFFE18C109}"/>
    <dgm:cxn modelId="{EBA243A2-9E13-4E1A-9432-1DCD8DE3832B}" srcId="{930452E1-293A-4804-9AD2-E53B94608D56}" destId="{7D50CBDD-0C5C-4ED2-86FE-11A9D5BC3753}" srcOrd="5" destOrd="0" parTransId="{EE5A170E-C08B-41E3-BCFA-56FEB08235A0}" sibTransId="{E3B8D5EE-F9C7-4C51-98C7-CC8277364FD3}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2FABEAB2-8312-4FA9-A8E6-504B2EF739FA}" srcId="{930452E1-293A-4804-9AD2-E53B94608D56}" destId="{6FB8C49A-F014-479A-A123-54B4013DD768}" srcOrd="8" destOrd="0" parTransId="{EE147540-0750-4392-9897-074B74301A08}" sibTransId="{5AAEE123-94B1-41A0-A46D-65959D769BF0}"/>
    <dgm:cxn modelId="{034309B4-CB06-4F80-B10F-826F3D4CA27D}" type="presOf" srcId="{F5F0B9C5-6CE0-4B10-9ADE-A1642B7B8875}" destId="{11FB7C73-6081-42C7-8E15-28075061167B}" srcOrd="0" destOrd="6" presId="urn:microsoft.com/office/officeart/2005/8/layout/hList1"/>
    <dgm:cxn modelId="{53C262B4-523D-453D-9F18-94D3ED2B88E4}" type="presOf" srcId="{29437B62-01C3-48FD-BBCC-40D0772E2E12}" destId="{0045AAE0-9BB3-4F66-A39D-FC0233DDC39E}" srcOrd="0" destOrd="10" presId="urn:microsoft.com/office/officeart/2005/8/layout/hList1"/>
    <dgm:cxn modelId="{E7A9B1B5-B980-4DAA-98F7-455030411478}" type="presOf" srcId="{57D499D5-89B1-40C8-84C0-0973758ED7E0}" destId="{11FB7C73-6081-42C7-8E15-28075061167B}" srcOrd="0" destOrd="1" presId="urn:microsoft.com/office/officeart/2005/8/layout/hList1"/>
    <dgm:cxn modelId="{5F5DAFB8-EBE6-41D6-ACB3-54F305E58732}" type="presOf" srcId="{7329C430-74DE-4E6D-9AB8-2AEBED6904B7}" destId="{0045AAE0-9BB3-4F66-A39D-FC0233DDC39E}" srcOrd="0" destOrd="5" presId="urn:microsoft.com/office/officeart/2005/8/layout/hList1"/>
    <dgm:cxn modelId="{96B180BB-41AE-46C0-9F0F-8E70BF53898D}" type="presOf" srcId="{A1BC95C8-4F61-4052-B6A6-17C64732E4AE}" destId="{11FB7C73-6081-42C7-8E15-28075061167B}" srcOrd="0" destOrd="4" presId="urn:microsoft.com/office/officeart/2005/8/layout/hList1"/>
    <dgm:cxn modelId="{BAF875BF-447B-42FF-89AF-09D5CF50AB17}" srcId="{984116C9-7CB8-4743-8FBA-68A8BA0D0389}" destId="{C88A6030-078B-46CF-A30B-B3C3B8BE2A5D}" srcOrd="3" destOrd="0" parTransId="{EDEF0066-1A4C-4F88-8798-29CE158CFD11}" sibTransId="{55E6BC36-7892-4A0B-BF20-F2E8A5222C89}"/>
    <dgm:cxn modelId="{8F7C0DC3-1601-4E1E-BE39-7A4029C60455}" srcId="{984116C9-7CB8-4743-8FBA-68A8BA0D0389}" destId="{70AE2A23-FCBD-4BFE-884F-5B88D67CC845}" srcOrd="11" destOrd="0" parTransId="{E2825356-42EA-4910-A1AA-51E7D060E181}" sibTransId="{C295C7CB-B1AD-4258-BD82-2CC40D0CECFF}"/>
    <dgm:cxn modelId="{999580C3-6301-4879-BEC9-A98069D2AB4B}" srcId="{930452E1-293A-4804-9AD2-E53B94608D56}" destId="{57D499D5-89B1-40C8-84C0-0973758ED7E0}" srcOrd="1" destOrd="0" parTransId="{676F4116-BB67-4101-8834-26F3976AD8A8}" sibTransId="{769AE57A-0D30-42FD-B038-EF9E986EE64F}"/>
    <dgm:cxn modelId="{138A64C6-1F47-41C0-B36C-774B24437A30}" type="presOf" srcId="{3EA0FFE6-A197-4D62-A1AE-672589A695C8}" destId="{0045AAE0-9BB3-4F66-A39D-FC0233DDC39E}" srcOrd="0" destOrd="2" presId="urn:microsoft.com/office/officeart/2005/8/layout/hList1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717455C9-058F-4A1C-AEAB-EADFC41D2433}" srcId="{4F795D33-588E-4F04-A4A9-549DB1C8E26C}" destId="{47DA054E-D734-49D9-97D0-266BE1A743C8}" srcOrd="2" destOrd="0" parTransId="{B84DE1EC-63C9-4104-B2B6-787BA4CBDBA0}" sibTransId="{3444CA38-2075-41D3-AE00-C314AD6C2F23}"/>
    <dgm:cxn modelId="{EDF4DACA-33E2-404F-B654-7EF5D90204FA}" type="presOf" srcId="{1FEB423A-2798-41DA-9A84-F28680C36E47}" destId="{11FB7C73-6081-42C7-8E15-28075061167B}" srcOrd="0" destOrd="2" presId="urn:microsoft.com/office/officeart/2005/8/layout/hList1"/>
    <dgm:cxn modelId="{C2D310D8-E2E8-47AA-8770-3C36FC80F155}" srcId="{984116C9-7CB8-4743-8FBA-68A8BA0D0389}" destId="{0DB3430D-0523-4DB3-A8B4-9B384012C41D}" srcOrd="7" destOrd="0" parTransId="{6513209A-B327-4514-8B97-088FDF9015CC}" sibTransId="{41F241EC-9344-4952-99CA-463F5D6ECB59}"/>
    <dgm:cxn modelId="{4A67CBDF-F795-416F-BAB6-58C58523A72A}" type="presOf" srcId="{3BC96F09-460C-46C8-8705-18B5EB5D84D9}" destId="{0045AAE0-9BB3-4F66-A39D-FC0233DDC39E}" srcOrd="0" destOrd="0" presId="urn:microsoft.com/office/officeart/2005/8/layout/hList1"/>
    <dgm:cxn modelId="{1029DBE1-4658-4CEE-A9B0-FCE18FBA8E64}" type="presOf" srcId="{BCA75DD5-F683-434B-86B0-0DC3C08C6D04}" destId="{34083978-5BA0-40E3-AB18-2F3A89BB9529}" srcOrd="0" destOrd="4" presId="urn:microsoft.com/office/officeart/2005/8/layout/hList1"/>
    <dgm:cxn modelId="{2B24B6E7-C3B1-45B1-9D78-7CEA3FAE61A3}" type="presOf" srcId="{0DB3430D-0523-4DB3-A8B4-9B384012C41D}" destId="{0045AAE0-9BB3-4F66-A39D-FC0233DDC39E}" srcOrd="0" destOrd="7" presId="urn:microsoft.com/office/officeart/2005/8/layout/hList1"/>
    <dgm:cxn modelId="{87EBD8F7-D93E-41E9-BE21-B79A7A485E2A}" srcId="{4F795D33-588E-4F04-A4A9-549DB1C8E26C}" destId="{B96CEE2F-2BAD-4BA5-A019-909DE2051790}" srcOrd="1" destOrd="0" parTransId="{7961E740-D39C-46EF-A74E-09AC0941D275}" sibTransId="{6E96BC4D-E262-48BA-803E-4E063E551F61}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</a:t>
          </a:r>
          <a:r>
            <a:rPr lang="en-US" sz="1600">
              <a:latin typeface="Tw Cen MT" panose="020B0602020104020603" pitchFamily="34" charset="0"/>
            </a:rPr>
            <a:t>community land </a:t>
          </a:r>
          <a:r>
            <a:rPr lang="en-US" sz="1600" dirty="0">
              <a:latin typeface="Tw Cen MT" panose="020B0602020104020603" pitchFamily="34" charset="0"/>
            </a:rPr>
            <a:t>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</a:t>
          </a:r>
          <a:r>
            <a:rPr lang="en-US" sz="1600">
              <a:latin typeface="Tw Cen MT" panose="020B0602020104020603" pitchFamily="34" charset="0"/>
            </a:rPr>
            <a:t>rehab and </a:t>
          </a:r>
          <a:r>
            <a:rPr lang="en-US" sz="1600" dirty="0">
              <a:latin typeface="Tw Cen MT" panose="020B0602020104020603" pitchFamily="34" charset="0"/>
            </a:rPr>
            <a:t>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39330"/>
          <a:ext cx="2515341" cy="4608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$600-749</a:t>
          </a:r>
        </a:p>
      </dsp:txBody>
      <dsp:txXfrm>
        <a:off x="2579" y="39330"/>
        <a:ext cx="2515341" cy="460800"/>
      </dsp:txXfrm>
    </dsp:sp>
    <dsp:sp modelId="{0045AAE0-9BB3-4F66-A39D-FC0233DDC39E}">
      <dsp:nvSpPr>
        <dsp:cNvPr id="0" name=""/>
        <dsp:cNvSpPr/>
      </dsp:nvSpPr>
      <dsp:spPr>
        <a:xfrm>
          <a:off x="2579" y="500130"/>
          <a:ext cx="2515341" cy="4831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b="0" i="0" u="none" kern="1200">
              <a:latin typeface="Tw Cen MT" panose="020B0602020104020603" pitchFamily="34" charset="0"/>
            </a:rPr>
            <a:t>Bartenders</a:t>
          </a:r>
          <a:endParaRPr lang="en-US" sz="1600" b="1" i="0" kern="1200" dirty="0">
            <a:latin typeface="Tw Cen MT" panose="020B06020201040206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b="0" i="0" u="none" kern="1200">
              <a:latin typeface="Tw Cen MT" panose="020B0602020104020603" pitchFamily="34" charset="0"/>
            </a:rPr>
            <a:t>Cashiers</a:t>
          </a:r>
          <a:endParaRPr lang="en-US" sz="1600" kern="1200">
            <a:latin typeface="Tw Cen MT" panose="020B06020201040206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b="0" i="0" u="none" kern="1200">
              <a:latin typeface="Tw Cen MT" panose="020B0602020104020603" pitchFamily="34" charset="0"/>
            </a:rPr>
            <a:t>Childcare Workers</a:t>
          </a:r>
          <a:endParaRPr lang="en-US" sz="1600" kern="1200">
            <a:latin typeface="Tw Cen MT" panose="020B06020201040206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b="0" i="0" u="none" kern="1200" dirty="0">
              <a:latin typeface="Tw Cen MT" panose="020B0602020104020603" pitchFamily="34" charset="0"/>
            </a:rPr>
            <a:t>Farmworkers</a:t>
          </a:r>
          <a:endParaRPr lang="en-US" sz="1600" kern="1200" dirty="0">
            <a:latin typeface="Tw Cen MT" panose="020B06020201040206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b="0" i="0" u="none" kern="1200">
              <a:latin typeface="Tw Cen MT" panose="020B0602020104020603" pitchFamily="34" charset="0"/>
            </a:rPr>
            <a:t>Fast Food and Counter Workers</a:t>
          </a:r>
          <a:endParaRPr lang="en-US" sz="1600" kern="1200">
            <a:latin typeface="Tw Cen MT" panose="020B06020201040206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b="0" i="0" u="none" kern="1200" dirty="0">
              <a:latin typeface="Tw Cen MT" panose="020B0602020104020603" pitchFamily="34" charset="0"/>
            </a:rPr>
            <a:t>Home Health and Personal Care Aides</a:t>
          </a:r>
          <a:endParaRPr lang="en-US" sz="1600" kern="1200" dirty="0">
            <a:latin typeface="Tw Cen MT" panose="020B06020201040206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b="0" i="0" u="none" kern="1200" dirty="0">
              <a:latin typeface="Tw Cen MT" panose="020B0602020104020603" pitchFamily="34" charset="0"/>
            </a:rPr>
            <a:t>Hotel, Motel, and Resort Desk Clerks</a:t>
          </a:r>
          <a:endParaRPr lang="en-US" sz="1600" kern="1200" dirty="0">
            <a:latin typeface="Tw Cen MT" panose="020B06020201040206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b="0" i="0" u="none" kern="1200" dirty="0">
              <a:latin typeface="Tw Cen MT" panose="020B0602020104020603" pitchFamily="34" charset="0"/>
            </a:rPr>
            <a:t>Janitors and Cleaners</a:t>
          </a:r>
          <a:endParaRPr lang="en-US" sz="1600" kern="1200" dirty="0">
            <a:latin typeface="Tw Cen MT" panose="020B06020201040206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b="0" i="0" u="none" kern="1200">
              <a:latin typeface="Tw Cen MT" panose="020B0602020104020603" pitchFamily="34" charset="0"/>
            </a:rPr>
            <a:t>Laundry and Dry-Cleaning Workers</a:t>
          </a:r>
          <a:endParaRPr lang="en-US" sz="1600" kern="1200">
            <a:latin typeface="Tw Cen MT" panose="020B06020201040206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b="0" i="0" u="none" kern="1200" dirty="0">
              <a:latin typeface="Tw Cen MT" panose="020B0602020104020603" pitchFamily="34" charset="0"/>
            </a:rPr>
            <a:t>Maids and Housekeepers</a:t>
          </a:r>
          <a:endParaRPr lang="en-US" sz="1600" kern="1200" dirty="0">
            <a:latin typeface="Tw Cen MT" panose="020B06020201040206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b="0" i="0" u="none" kern="1200" dirty="0">
              <a:latin typeface="Tw Cen MT" panose="020B0602020104020603" pitchFamily="34" charset="0"/>
            </a:rPr>
            <a:t>Preschool Teachers</a:t>
          </a:r>
          <a:endParaRPr lang="en-US" sz="1600" kern="1200" dirty="0">
            <a:latin typeface="Tw Cen MT" panose="020B06020201040206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b="0" i="0" u="none" kern="1200" dirty="0">
              <a:latin typeface="Tw Cen MT" panose="020B0602020104020603" pitchFamily="34" charset="0"/>
            </a:rPr>
            <a:t>Retail Salespersons</a:t>
          </a:r>
          <a:endParaRPr lang="en-US" sz="1600" kern="1200" dirty="0">
            <a:latin typeface="Tw Cen MT" panose="020B06020201040206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b="0" i="0" u="none" kern="1200" dirty="0">
              <a:latin typeface="Tw Cen MT" panose="020B0602020104020603" pitchFamily="34" charset="0"/>
            </a:rPr>
            <a:t>Security Guards</a:t>
          </a:r>
          <a:endParaRPr lang="en-US" sz="1600" kern="1200" dirty="0">
            <a:latin typeface="Tw Cen MT" panose="020B06020201040206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b="0" i="0" u="none" kern="1200" dirty="0">
              <a:latin typeface="Tw Cen MT" panose="020B0602020104020603" pitchFamily="34" charset="0"/>
            </a:rPr>
            <a:t>Waitstaff</a:t>
          </a:r>
          <a:endParaRPr lang="en-US" sz="1600" kern="1200" dirty="0">
            <a:latin typeface="Tw Cen MT" panose="020B0602020104020603" pitchFamily="34" charset="0"/>
          </a:endParaRPr>
        </a:p>
      </dsp:txBody>
      <dsp:txXfrm>
        <a:off x="2579" y="500130"/>
        <a:ext cx="2515341" cy="4831200"/>
      </dsp:txXfrm>
    </dsp:sp>
    <dsp:sp modelId="{1A385492-E76F-4B22-9064-58D648E04DA7}">
      <dsp:nvSpPr>
        <dsp:cNvPr id="0" name=""/>
        <dsp:cNvSpPr/>
      </dsp:nvSpPr>
      <dsp:spPr>
        <a:xfrm>
          <a:off x="2870069" y="39330"/>
          <a:ext cx="2515341" cy="4608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$800-949</a:t>
          </a:r>
        </a:p>
      </dsp:txBody>
      <dsp:txXfrm>
        <a:off x="2870069" y="39330"/>
        <a:ext cx="2515341" cy="460800"/>
      </dsp:txXfrm>
    </dsp:sp>
    <dsp:sp modelId="{11FB7C73-6081-42C7-8E15-28075061167B}">
      <dsp:nvSpPr>
        <dsp:cNvPr id="0" name=""/>
        <dsp:cNvSpPr/>
      </dsp:nvSpPr>
      <dsp:spPr>
        <a:xfrm>
          <a:off x="2870069" y="500130"/>
          <a:ext cx="2515341" cy="4831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b="0" i="0" u="none" kern="1200" dirty="0">
              <a:latin typeface="Tw Cen MT" panose="020B0602020104020603" pitchFamily="34" charset="0"/>
            </a:rPr>
            <a:t>Restaurant Cooks</a:t>
          </a:r>
          <a:endParaRPr lang="en-US" sz="1600" kern="1200" dirty="0">
            <a:latin typeface="Tw Cen MT" panose="020B06020201040206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b="0" i="0" u="none" kern="1200" dirty="0">
              <a:latin typeface="Tw Cen MT" panose="020B0602020104020603" pitchFamily="34" charset="0"/>
            </a:rPr>
            <a:t>Food Preparation Workers</a:t>
          </a:r>
          <a:endParaRPr lang="en-US" sz="1600" kern="1200" dirty="0">
            <a:latin typeface="Tw Cen MT" panose="020B06020201040206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b="0" i="0" u="none" kern="1200">
              <a:latin typeface="Tw Cen MT" panose="020B0602020104020603" pitchFamily="34" charset="0"/>
            </a:rPr>
            <a:t>Hairdressers</a:t>
          </a:r>
          <a:endParaRPr lang="en-US" sz="1600" kern="1200">
            <a:latin typeface="Tw Cen MT" panose="020B06020201040206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b="0" i="0" u="none" kern="1200">
              <a:latin typeface="Tw Cen MT" panose="020B0602020104020603" pitchFamily="34" charset="0"/>
            </a:rPr>
            <a:t>Landscaping and Groundskeeping Workers</a:t>
          </a:r>
          <a:endParaRPr lang="en-US" sz="1600" kern="1200">
            <a:latin typeface="Tw Cen MT" panose="020B06020201040206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b="0" i="0" u="none" kern="1200" dirty="0">
              <a:latin typeface="Tw Cen MT" panose="020B0602020104020603" pitchFamily="34" charset="0"/>
            </a:rPr>
            <a:t>Nursing Assistants</a:t>
          </a:r>
          <a:endParaRPr lang="en-US" sz="1600" kern="1200" dirty="0">
            <a:latin typeface="Tw Cen MT" panose="020B06020201040206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b="0" i="0" u="none" kern="1200" dirty="0">
              <a:latin typeface="Tw Cen MT" panose="020B0602020104020603" pitchFamily="34" charset="0"/>
            </a:rPr>
            <a:t>Receptionists</a:t>
          </a:r>
          <a:endParaRPr lang="en-US" sz="1600" kern="1200" dirty="0">
            <a:latin typeface="Tw Cen MT" panose="020B06020201040206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b="0" i="0" u="none" kern="1200" dirty="0">
              <a:latin typeface="Tw Cen MT" panose="020B0602020104020603" pitchFamily="34" charset="0"/>
            </a:rPr>
            <a:t>Substitute Teachers</a:t>
          </a:r>
          <a:endParaRPr lang="en-US" sz="1600" kern="1200" dirty="0">
            <a:latin typeface="Tw Cen MT" panose="020B06020201040206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b="0" i="0" u="none" kern="1200" dirty="0">
              <a:latin typeface="Tw Cen MT" panose="020B0602020104020603" pitchFamily="34" charset="0"/>
            </a:rPr>
            <a:t>Tellers</a:t>
          </a:r>
          <a:endParaRPr lang="en-US" sz="1600" kern="1200" dirty="0">
            <a:latin typeface="Tw Cen MT" panose="020B06020201040206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endParaRPr lang="en-US" sz="1600" kern="1200" dirty="0">
            <a:latin typeface="Tw Cen MT" panose="020B0602020104020603" pitchFamily="34" charset="0"/>
          </a:endParaRPr>
        </a:p>
      </dsp:txBody>
      <dsp:txXfrm>
        <a:off x="2870069" y="500130"/>
        <a:ext cx="2515341" cy="4831200"/>
      </dsp:txXfrm>
    </dsp:sp>
    <dsp:sp modelId="{528B556C-5429-4133-8BB3-15AEA9F447C7}">
      <dsp:nvSpPr>
        <dsp:cNvPr id="0" name=""/>
        <dsp:cNvSpPr/>
      </dsp:nvSpPr>
      <dsp:spPr>
        <a:xfrm>
          <a:off x="5737558" y="39330"/>
          <a:ext cx="2515341" cy="4608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$950-1,100</a:t>
          </a:r>
        </a:p>
      </dsp:txBody>
      <dsp:txXfrm>
        <a:off x="5737558" y="39330"/>
        <a:ext cx="2515341" cy="460800"/>
      </dsp:txXfrm>
    </dsp:sp>
    <dsp:sp modelId="{34083978-5BA0-40E3-AB18-2F3A89BB9529}">
      <dsp:nvSpPr>
        <dsp:cNvPr id="0" name=""/>
        <dsp:cNvSpPr/>
      </dsp:nvSpPr>
      <dsp:spPr>
        <a:xfrm>
          <a:off x="5737558" y="500130"/>
          <a:ext cx="2515341" cy="4831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600" b="1" kern="1200" dirty="0">
            <a:latin typeface="Tw Cen MT" panose="020B06020201040206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b="0" i="0" u="none" kern="1200" dirty="0">
              <a:latin typeface="Tw Cen MT" panose="020B0602020104020603" pitchFamily="34" charset="0"/>
            </a:rPr>
            <a:t>Medical Assistants</a:t>
          </a:r>
          <a:endParaRPr lang="en-US" sz="1600" b="1" kern="1200" dirty="0">
            <a:latin typeface="Tw Cen MT" panose="020B06020201040206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b="0" i="0" u="none" kern="1200" dirty="0">
              <a:latin typeface="Tw Cen MT" panose="020B0602020104020603" pitchFamily="34" charset="0"/>
            </a:rPr>
            <a:t>Painters</a:t>
          </a:r>
          <a:endParaRPr lang="en-US" sz="1600" b="1" kern="1200" dirty="0">
            <a:latin typeface="Tw Cen MT" panose="020B06020201040206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b="0" i="0" u="none" kern="1200" dirty="0">
              <a:latin typeface="Tw Cen MT" panose="020B0602020104020603" pitchFamily="34" charset="0"/>
            </a:rPr>
            <a:t>Secretaries and Administrative Assistants</a:t>
          </a:r>
          <a:endParaRPr lang="en-US" sz="1600" b="1" kern="1200" dirty="0">
            <a:latin typeface="Tw Cen MT" panose="020B06020201040206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b="0" i="0" u="none" kern="1200" dirty="0">
              <a:latin typeface="Tw Cen MT" panose="020B0602020104020603" pitchFamily="34" charset="0"/>
            </a:rPr>
            <a:t>Pharmacy Techs</a:t>
          </a:r>
          <a:endParaRPr lang="en-US" sz="1600" b="1" kern="1200" dirty="0">
            <a:latin typeface="Tw Cen MT" panose="020B06020201040206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b="0" i="0" u="none" kern="1200" dirty="0">
              <a:latin typeface="Tw Cen MT" panose="020B0602020104020603" pitchFamily="34" charset="0"/>
            </a:rPr>
            <a:t>Light Truck Drivers</a:t>
          </a:r>
          <a:endParaRPr lang="en-US" sz="1600" b="1" kern="1200" dirty="0">
            <a:latin typeface="Tw Cen MT" panose="020B06020201040206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b="0" i="0" u="none" kern="1200" dirty="0">
              <a:latin typeface="Tw Cen MT" panose="020B0602020104020603" pitchFamily="34" charset="0"/>
            </a:rPr>
            <a:t>Office Clerks</a:t>
          </a:r>
          <a:endParaRPr lang="en-US" sz="1600" b="1" kern="1200" dirty="0">
            <a:latin typeface="Tw Cen MT" panose="020B06020201040206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b="0" i="0" u="none" kern="1200" dirty="0">
              <a:latin typeface="Tw Cen MT" panose="020B0602020104020603" pitchFamily="34" charset="0"/>
            </a:rPr>
            <a:t>Veterinary Techs</a:t>
          </a:r>
          <a:endParaRPr lang="en-US" sz="1600" b="1" kern="1200" dirty="0">
            <a:latin typeface="Tw Cen MT" panose="020B06020201040206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b="0" i="0" u="none" kern="1200" dirty="0">
              <a:latin typeface="Tw Cen MT" panose="020B0602020104020603" pitchFamily="34" charset="0"/>
            </a:rPr>
            <a:t>Construction Laborers</a:t>
          </a:r>
          <a:endParaRPr lang="en-US" sz="1600" b="1" kern="1200" dirty="0">
            <a:latin typeface="Tw Cen MT" panose="020B06020201040206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b="0" i="0" u="none" kern="1200" dirty="0">
              <a:latin typeface="Tw Cen MT" panose="020B0602020104020603" pitchFamily="34" charset="0"/>
            </a:rPr>
            <a:t>Customer Service Reps</a:t>
          </a:r>
          <a:endParaRPr lang="en-US" sz="1600" b="1" kern="1200" dirty="0">
            <a:latin typeface="Tw Cen MT" panose="020B0602020104020603" pitchFamily="34" charset="0"/>
          </a:endParaRPr>
        </a:p>
      </dsp:txBody>
      <dsp:txXfrm>
        <a:off x="5737558" y="500130"/>
        <a:ext cx="2515341" cy="4831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1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</a:t>
          </a:r>
          <a:r>
            <a:rPr lang="en-US" sz="1600" kern="1200">
              <a:latin typeface="Tw Cen MT" panose="020B0602020104020603" pitchFamily="34" charset="0"/>
            </a:rPr>
            <a:t>community land </a:t>
          </a:r>
          <a:r>
            <a:rPr lang="en-US" sz="1600" kern="1200" dirty="0">
              <a:latin typeface="Tw Cen MT" panose="020B0602020104020603" pitchFamily="34" charset="0"/>
            </a:rPr>
            <a:t>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</a:t>
          </a:r>
          <a:r>
            <a:rPr lang="en-US" sz="1600" kern="1200">
              <a:latin typeface="Tw Cen MT" panose="020B0602020104020603" pitchFamily="34" charset="0"/>
            </a:rPr>
            <a:t>rehab and </a:t>
          </a:r>
          <a:r>
            <a:rPr lang="en-US" sz="1600" kern="1200" dirty="0">
              <a:latin typeface="Tw Cen MT" panose="020B0602020104020603" pitchFamily="34" charset="0"/>
            </a:rPr>
            <a:t>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7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0.31991</cdr:x>
      <cdr:y>0.67681</cdr:y>
    </cdr:from>
    <cdr:to>
      <cdr:x>0.58257</cdr:x>
      <cdr:y>0.83343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F8DBEA0-B610-EFDA-1C95-1D2F28F5401F}"/>
            </a:ext>
          </a:extLst>
        </cdr:cNvPr>
        <cdr:cNvSpPr txBox="1"/>
      </cdr:nvSpPr>
      <cdr:spPr>
        <a:xfrm xmlns:a="http://schemas.openxmlformats.org/drawingml/2006/main">
          <a:off x="2627259" y="3295210"/>
          <a:ext cx="2157126" cy="7625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The county median home price fell sharply during the recession, bottoming out near</a:t>
          </a:r>
          <a:r>
            <a:rPr lang="en-US" sz="1200" dirty="0">
              <a:solidFill>
                <a:srgbClr val="000000"/>
              </a:solidFill>
              <a:latin typeface="Tw Cen MT" panose="020B0602020104020603" pitchFamily="34" charset="0"/>
            </a:rPr>
            <a:t> $144,000 in 2009.</a:t>
          </a:r>
        </a:p>
      </cdr:txBody>
    </cdr:sp>
  </cdr:relSizeAnchor>
  <cdr:relSizeAnchor xmlns:cdr="http://schemas.openxmlformats.org/drawingml/2006/chartDrawing">
    <cdr:from>
      <cdr:x>0.71065</cdr:x>
      <cdr:y>0.37511</cdr:y>
    </cdr:from>
    <cdr:to>
      <cdr:x>0.9469</cdr:x>
      <cdr:y>0.56614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98FDE56E-AF31-C2ED-8E5F-050047939C3D}"/>
            </a:ext>
          </a:extLst>
        </cdr:cNvPr>
        <cdr:cNvSpPr txBox="1"/>
      </cdr:nvSpPr>
      <cdr:spPr>
        <a:xfrm xmlns:a="http://schemas.openxmlformats.org/drawingml/2006/main">
          <a:off x="5836304" y="1826298"/>
          <a:ext cx="1940231" cy="93007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rgbClr val="000000"/>
              </a:solidFill>
              <a:latin typeface="Tw Cen MT" panose="020B0602020104020603" pitchFamily="34" charset="0"/>
            </a:rPr>
            <a:t>The county median now exceed the </a:t>
          </a:r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boom-era level (median $430,000 in Q1-2 2023, compared to $400,000 statewide).</a:t>
          </a:r>
          <a:endParaRPr lang="en-US" sz="1200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  <cdr:relSizeAnchor xmlns:cdr="http://schemas.openxmlformats.org/drawingml/2006/chartDrawing">
    <cdr:from>
      <cdr:x>0.11467</cdr:x>
      <cdr:y>0.45148</cdr:y>
    </cdr:from>
    <cdr:to>
      <cdr:x>0.29915</cdr:x>
      <cdr:y>0.62511</cdr:y>
    </cdr:to>
    <cdr:sp macro="" textlink="">
      <cdr:nvSpPr>
        <cdr:cNvPr id="4" name="TextBox 2">
          <a:extLst xmlns:a="http://schemas.openxmlformats.org/drawingml/2006/main">
            <a:ext uri="{FF2B5EF4-FFF2-40B4-BE49-F238E27FC236}">
              <a16:creationId xmlns:a16="http://schemas.microsoft.com/office/drawing/2014/main" id="{E5418CCD-8B2F-43A5-8395-60B59FCFA802}"/>
            </a:ext>
          </a:extLst>
        </cdr:cNvPr>
        <cdr:cNvSpPr txBox="1"/>
      </cdr:nvSpPr>
      <cdr:spPr>
        <a:xfrm xmlns:a="http://schemas.openxmlformats.org/drawingml/2006/main">
          <a:off x="941768" y="2198102"/>
          <a:ext cx="1515034" cy="84537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0000"/>
          </a:schemeClr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Lee County's</a:t>
          </a:r>
          <a:r>
            <a:rPr lang="en-US" sz="1200" dirty="0">
              <a:solidFill>
                <a:srgbClr val="000000"/>
              </a:solidFill>
              <a:latin typeface="Tw Cen MT" panose="020B0602020104020603" pitchFamily="34" charset="0"/>
            </a:rPr>
            <a:t> median home price peaked at $421,000 (2023 $) in 2006,</a:t>
          </a:r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 above the statewide median of $376,000.</a:t>
          </a:r>
          <a:endParaRPr lang="en-US" sz="1200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0.4664</cdr:x>
      <cdr:y>0.34488</cdr:y>
    </cdr:from>
    <cdr:to>
      <cdr:x>0.66263</cdr:x>
      <cdr:y>0.40051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15553A4C-21D0-5213-2B09-146286F8622F}"/>
            </a:ext>
          </a:extLst>
        </cdr:cNvPr>
        <cdr:cNvCxnSpPr/>
      </cdr:nvCxnSpPr>
      <cdr:spPr>
        <a:xfrm xmlns:a="http://schemas.openxmlformats.org/drawingml/2006/main" flipV="1">
          <a:off x="3305175" y="1476375"/>
          <a:ext cx="1390650" cy="23812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0.46143</cdr:x>
      <cdr:y>0.32493</cdr:y>
    </cdr:from>
    <cdr:to>
      <cdr:x>0.64073</cdr:x>
      <cdr:y>0.37455</cdr:y>
    </cdr:to>
    <cdr:sp macro="" textlink="">
      <cdr:nvSpPr>
        <cdr:cNvPr id="6" name="TextBox 5"/>
        <cdr:cNvSpPr txBox="1"/>
      </cdr:nvSpPr>
      <cdr:spPr>
        <a:xfrm xmlns:a="http://schemas.openxmlformats.org/drawingml/2006/main" rot="20992104">
          <a:off x="3269942" y="1390975"/>
          <a:ext cx="1270627" cy="2124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000" dirty="0">
              <a:latin typeface="Tw Cen MT" panose="020B0602020104020603" pitchFamily="34" charset="0"/>
            </a:rPr>
            <a:t>+ 30,471 units</a:t>
          </a:r>
        </a:p>
      </cdr:txBody>
    </cdr:sp>
  </cdr:relSizeAnchor>
  <cdr:relSizeAnchor xmlns:cdr="http://schemas.openxmlformats.org/drawingml/2006/chartDrawing">
    <cdr:from>
      <cdr:x>0.46774</cdr:x>
      <cdr:y>0.73204</cdr:y>
    </cdr:from>
    <cdr:to>
      <cdr:x>0.6586</cdr:x>
      <cdr:y>0.77209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C8321DC6-19C0-AD15-3E9E-992335830477}"/>
            </a:ext>
          </a:extLst>
        </cdr:cNvPr>
        <cdr:cNvCxnSpPr/>
      </cdr:nvCxnSpPr>
      <cdr:spPr>
        <a:xfrm xmlns:a="http://schemas.openxmlformats.org/drawingml/2006/main">
          <a:off x="3314700" y="3133725"/>
          <a:ext cx="1352550" cy="17145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0.48166</cdr:x>
      <cdr:y>0.70096</cdr:y>
    </cdr:from>
    <cdr:to>
      <cdr:x>0.6337</cdr:x>
      <cdr:y>0.7537</cdr:y>
    </cdr:to>
    <cdr:sp macro="" textlink="">
      <cdr:nvSpPr>
        <cdr:cNvPr id="10" name="TextBox 1"/>
        <cdr:cNvSpPr txBox="1"/>
      </cdr:nvSpPr>
      <cdr:spPr>
        <a:xfrm xmlns:a="http://schemas.openxmlformats.org/drawingml/2006/main" rot="425977">
          <a:off x="3413297" y="3000683"/>
          <a:ext cx="1077447" cy="225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baseline="0" dirty="0">
              <a:latin typeface="Tw Cen MT" panose="020B0602020104020603" pitchFamily="34" charset="0"/>
            </a:rPr>
            <a:t>-21,056 units</a:t>
          </a:r>
          <a:endParaRPr lang="en-US" sz="1000" dirty="0">
            <a:latin typeface="Tw Cen MT" panose="020B0602020104020603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0.88845</cdr:x>
      <cdr:y>0.20166</cdr:y>
    </cdr:from>
    <cdr:to>
      <cdr:x>0.98707</cdr:x>
      <cdr:y>0.28565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30BD227-0FD2-DEE0-2817-FA8CEE5654A4}"/>
            </a:ext>
          </a:extLst>
        </cdr:cNvPr>
        <cdr:cNvSpPr txBox="1"/>
      </cdr:nvSpPr>
      <cdr:spPr>
        <a:xfrm xmlns:a="http://schemas.openxmlformats.org/drawingml/2006/main">
          <a:off x="7734048" y="934909"/>
          <a:ext cx="858496" cy="389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>
              <a:solidFill>
                <a:srgbClr val="002060"/>
              </a:solidFill>
              <a:latin typeface="Tw Cen MT" panose="020B0602020104020603" pitchFamily="34" charset="0"/>
            </a:rPr>
            <a:t>Evictions</a:t>
          </a:r>
        </a:p>
      </cdr:txBody>
    </cdr:sp>
  </cdr:relSizeAnchor>
  <cdr:relSizeAnchor xmlns:cdr="http://schemas.openxmlformats.org/drawingml/2006/chartDrawing">
    <cdr:from>
      <cdr:x>0.88467</cdr:x>
      <cdr:y>0.69913</cdr:y>
    </cdr:from>
    <cdr:to>
      <cdr:x>0.98329</cdr:x>
      <cdr:y>0.78311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8C44977-C6FB-DCF8-C1EB-E7C4A24F8ADD}"/>
            </a:ext>
          </a:extLst>
        </cdr:cNvPr>
        <cdr:cNvSpPr txBox="1"/>
      </cdr:nvSpPr>
      <cdr:spPr>
        <a:xfrm xmlns:a="http://schemas.openxmlformats.org/drawingml/2006/main">
          <a:off x="7701116" y="3241162"/>
          <a:ext cx="858496" cy="38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rPr>
            <a:t>Foreclosures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FF2668B-43D1-4360-93B3-96091288849A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6/28/24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527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20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068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800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657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406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7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915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327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0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8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6/28/24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1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lhousing.data.shimberg.ufl.edu/" TargetMode="External"/><Relationship Id="rId2" Type="http://schemas.openxmlformats.org/officeDocument/2006/relationships/hyperlink" Target="http://www.shimberg.ufl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5094612"/>
            <a:ext cx="8915400" cy="1879002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Lee County Housing Trends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Shimberg Center for Housing Studies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June 2024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9E83E06-BE61-CCFF-1BE0-C02C9ECBB1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10411165"/>
              </p:ext>
            </p:extLst>
          </p:nvPr>
        </p:nvGraphicFramePr>
        <p:xfrm>
          <a:off x="457200" y="11430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latin typeface="Tw Cen MT" panose="020B0602020104020603" pitchFamily="34" charset="0"/>
                <a:hlinkClick r:id="rId2"/>
              </a:rPr>
              <a:t>http://www.shimberg.ufl.edu</a:t>
            </a:r>
            <a:endParaRPr lang="en-US" sz="2000" dirty="0"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latin typeface="Tw Cen MT" panose="020B0602020104020603" pitchFamily="34" charset="0"/>
                <a:hlinkClick r:id="rId3"/>
              </a:rPr>
              <a:t>http://flhousing.data.shimberg.ufl.edu</a:t>
            </a:r>
            <a:endParaRPr lang="en-US" sz="2000" dirty="0"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357378-51D6-988C-499C-ED991678E7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4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1E31BB8-158C-6041-B8DF-895CADA84A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4290215"/>
              </p:ext>
            </p:extLst>
          </p:nvPr>
        </p:nvGraphicFramePr>
        <p:xfrm>
          <a:off x="465692" y="1230898"/>
          <a:ext cx="8212616" cy="4868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36381" y="385524"/>
            <a:ext cx="8471237" cy="845374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Lee County home prices have been more volatile than statewide prices during Florida’s boom-and-bust housing cycles.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405297"/>
            <a:ext cx="80587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2023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41" y="6089867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Lee County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&amp; Florida, 2003-2023 (2023$)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84777" y="1400926"/>
            <a:ext cx="920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Tw Cen MT" panose="020B0602020104020603" pitchFamily="34" charset="0"/>
              </a:rPr>
              <a:t>Lee County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8084777" y="1852342"/>
            <a:ext cx="1096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Florida</a:t>
            </a:r>
            <a:r>
              <a:rPr lang="en-US" sz="1400" b="1" dirty="0">
                <a:solidFill>
                  <a:srgbClr val="00B050"/>
                </a:solidFill>
                <a:latin typeface="Tw Cen MT" panose="020B06020201040206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43840" y="581119"/>
            <a:ext cx="8537912" cy="609447"/>
          </a:xfrm>
          <a:noFill/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</a:rPr>
              <a:t>Lee County added over 9,400 rental units between 2012 and 2022 but </a:t>
            </a:r>
            <a:r>
              <a:rPr lang="en-US" sz="2000" i="1" dirty="0">
                <a:solidFill>
                  <a:srgbClr val="000000"/>
                </a:solidFill>
              </a:rPr>
              <a:t>lost</a:t>
            </a:r>
            <a:r>
              <a:rPr lang="en-US" sz="2000" dirty="0">
                <a:solidFill>
                  <a:srgbClr val="000000"/>
                </a:solidFill>
              </a:rPr>
              <a:t> units renting for $1,200 or less (2022 $).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79069" y="5723210"/>
            <a:ext cx="6367272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Units by Gross Rent Above/Below $1,200 (2022 $), Lee County, 2012 &amp; 2022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9069" y="6061437"/>
            <a:ext cx="61110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U.S. Census Bureau, 2012 and 2022 American Community Survey. Year 2012 rents adjusted to 2022 dollars using Consumer Price Index.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289558"/>
              </p:ext>
            </p:extLst>
          </p:nvPr>
        </p:nvGraphicFramePr>
        <p:xfrm>
          <a:off x="179294" y="1316633"/>
          <a:ext cx="6567047" cy="4324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ontent Placeholder 3"/>
          <p:cNvSpPr txBox="1">
            <a:spLocks/>
          </p:cNvSpPr>
          <p:nvPr/>
        </p:nvSpPr>
        <p:spPr>
          <a:xfrm>
            <a:off x="6490136" y="1316633"/>
            <a:ext cx="2291616" cy="45733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Net increase 2012-2021: 9,415 rental units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$1,200+ units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grew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over 30,000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Units at or below $1,200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fell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over 21,000</a:t>
            </a:r>
          </a:p>
        </p:txBody>
      </p:sp>
    </p:spTree>
    <p:extLst>
      <p:ext uri="{BB962C8B-B14F-4D97-AF65-F5344CB8AC3E}">
        <p14:creationId xmlns:p14="http://schemas.microsoft.com/office/powerpoint/2010/main" val="6500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2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</a:t>
            </a:r>
            <a:r>
              <a:rPr lang="en-US" sz="2400">
                <a:solidFill>
                  <a:srgbClr val="000000"/>
                </a:solidFill>
                <a:latin typeface="Tw Cen MT" panose="020B0602020104020603" pitchFamily="34" charset="0"/>
              </a:rPr>
              <a:t>create standard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income measures across </a:t>
            </a:r>
            <a:r>
              <a:rPr lang="en-US" sz="2400">
                <a:solidFill>
                  <a:srgbClr val="000000"/>
                </a:solidFill>
                <a:latin typeface="Tw Cen MT" panose="020B0602020104020603" pitchFamily="34" charset="0"/>
              </a:rPr>
              <a:t>places and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758814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Example: 2024 Lee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15533461"/>
              </p:ext>
            </p:extLst>
          </p:nvPr>
        </p:nvGraphicFramePr>
        <p:xfrm>
          <a:off x="466687" y="1219200"/>
          <a:ext cx="8229601" cy="491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413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119745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402773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350818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79852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$32,750-$46,800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$16-$23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$12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$877-$1,216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$52,400-$74,880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$25-$36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$14-$18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$1,404-$1,947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$78,600-$112,320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$38-$54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$22-$27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$2,106-$2,920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homeowners make up the largest group of cost-burdened households in Lee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2022 American Community Survey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Lee County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, 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6FF16CA-BF9E-514B-8360-512DF584F3BE}"/>
              </a:ext>
            </a:extLst>
          </p:cNvPr>
          <p:cNvGraphicFramePr>
            <a:graphicFrameLocks/>
          </p:cNvGraphicFramePr>
          <p:nvPr/>
        </p:nvGraphicFramePr>
        <p:xfrm>
          <a:off x="237744" y="1065276"/>
          <a:ext cx="8668512" cy="472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5426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Lee County housing wage: $27.90/hour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Rent 2023: $1,451/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Lee County, 2023: $19.78/hour. A full-time, year-round worker with this wage can afford $1,029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Security, Occupational Employment Statistics and Wages. Based on median wage for occupations in Lee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Lee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E2B5727-D4D7-4EF6-8874-D0EB734646A3}"/>
              </a:ext>
            </a:extLst>
          </p:cNvPr>
          <p:cNvGraphicFramePr>
            <a:graphicFrameLocks/>
          </p:cNvGraphicFramePr>
          <p:nvPr/>
        </p:nvGraphicFramePr>
        <p:xfrm>
          <a:off x="331245" y="1105471"/>
          <a:ext cx="8481510" cy="4647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6C642F21-0CB1-66D2-63B9-634E31B08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7" y="146939"/>
            <a:ext cx="8616546" cy="832655"/>
          </a:xfrm>
        </p:spPr>
        <p:txBody>
          <a:bodyPr anchor="t">
            <a:no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 &amp; foreclosure fell sharply in Q2 2020 during the state moratorium, then increased when filings were permitted again. Eviction filings have now risen above pre-pandemic levels, while foreclosure filings are near pre-pandemic levels.</a:t>
            </a:r>
          </a:p>
        </p:txBody>
      </p:sp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37758</TotalTime>
  <Words>895</Words>
  <Application>Microsoft Macintosh PowerPoint</Application>
  <PresentationFormat>On-screen Show (4:3)</PresentationFormat>
  <Paragraphs>125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2_Office Theme</vt:lpstr>
      <vt:lpstr>PowerPoint Presentation</vt:lpstr>
      <vt:lpstr>Lee County home prices have been more volatile than statewide prices during Florida’s boom-and-bust housing cycles.</vt:lpstr>
      <vt:lpstr>Lee County added over 9,400 rental units between 2012 and 2022 but lost units renting for $1,200 or less (2022 $). </vt:lpstr>
      <vt:lpstr>Affordable Housing Terminology</vt:lpstr>
      <vt:lpstr>Example: 2024 Lee County Income (% AMI) and Housing Cost Limits</vt:lpstr>
      <vt:lpstr>Very low-income homeowners make up the largest group of cost-burdened households in Lee County.</vt:lpstr>
      <vt:lpstr>Housing costs outpace wages for many occupations. </vt:lpstr>
      <vt:lpstr>How much can workers afford to pay for housing each month?</vt:lpstr>
      <vt:lpstr>Eviction &amp; foreclosure fell sharply in Q2 2020 during the state moratorium, then increased when filings were permitted again. Eviction filings have now risen above pre-pandemic levels, while foreclosure filings are near pre-pandemic levels.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Ray,Anne L</cp:lastModifiedBy>
  <cp:revision>260</cp:revision>
  <cp:lastPrinted>2023-04-13T17:30:55Z</cp:lastPrinted>
  <dcterms:created xsi:type="dcterms:W3CDTF">2021-07-20T20:40:42Z</dcterms:created>
  <dcterms:modified xsi:type="dcterms:W3CDTF">2024-06-28T20:14:07Z</dcterms:modified>
</cp:coreProperties>
</file>