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8"/>
  </p:notesMasterIdLst>
  <p:handoutMasterIdLst>
    <p:handoutMasterId r:id="rId19"/>
  </p:handoutMasterIdLst>
  <p:sldIdLst>
    <p:sldId id="360" r:id="rId2"/>
    <p:sldId id="433" r:id="rId3"/>
    <p:sldId id="435" r:id="rId4"/>
    <p:sldId id="436" r:id="rId5"/>
    <p:sldId id="437" r:id="rId6"/>
    <p:sldId id="439" r:id="rId7"/>
    <p:sldId id="440" r:id="rId8"/>
    <p:sldId id="453" r:id="rId9"/>
    <p:sldId id="448" r:id="rId10"/>
    <p:sldId id="449" r:id="rId11"/>
    <p:sldId id="450" r:id="rId12"/>
    <p:sldId id="451" r:id="rId13"/>
    <p:sldId id="442" r:id="rId14"/>
    <p:sldId id="447" r:id="rId15"/>
    <p:sldId id="452" r:id="rId16"/>
    <p:sldId id="444" r:id="rId17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 userDrawn="1">
          <p15:clr>
            <a:srgbClr val="A4A3A4"/>
          </p15:clr>
        </p15:guide>
        <p15:guide id="2" pos="20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67" autoAdjust="0"/>
    <p:restoredTop sz="94660"/>
  </p:normalViewPr>
  <p:slideViewPr>
    <p:cSldViewPr showGuides="1">
      <p:cViewPr varScale="1">
        <p:scale>
          <a:sx n="65" d="100"/>
          <a:sy n="65" d="100"/>
        </p:scale>
        <p:origin x="450" y="66"/>
      </p:cViewPr>
      <p:guideLst>
        <p:guide orient="horz" pos="864"/>
        <p:guide pos="20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11" d="100"/>
          <a:sy n="111" d="100"/>
        </p:scale>
        <p:origin x="2394" y="90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760"/>
          </a:xfrm>
          <a:prstGeom prst="rect">
            <a:avLst/>
          </a:prstGeom>
        </p:spPr>
        <p:txBody>
          <a:bodyPr vert="horz" wrap="square" lIns="93524" tIns="46762" rIns="93524" bIns="4676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0" y="0"/>
            <a:ext cx="4028440" cy="350760"/>
          </a:xfrm>
          <a:prstGeom prst="rect">
            <a:avLst/>
          </a:prstGeom>
        </p:spPr>
        <p:txBody>
          <a:bodyPr vert="horz" wrap="square" lIns="93524" tIns="46762" rIns="93524" bIns="467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8D5EDD5-59B2-434E-B7F8-7FEF82F28674}" type="datetimeFigureOut">
              <a:rPr lang="en-US"/>
              <a:pPr/>
              <a:t>7/29/2019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444"/>
            <a:ext cx="4028440" cy="350760"/>
          </a:xfrm>
          <a:prstGeom prst="rect">
            <a:avLst/>
          </a:prstGeom>
        </p:spPr>
        <p:txBody>
          <a:bodyPr vert="horz" wrap="square" lIns="93524" tIns="46762" rIns="93524" bIns="4676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6658444"/>
            <a:ext cx="4028440" cy="350760"/>
          </a:xfrm>
          <a:prstGeom prst="rect">
            <a:avLst/>
          </a:prstGeom>
        </p:spPr>
        <p:txBody>
          <a:bodyPr vert="horz" wrap="square" lIns="93524" tIns="46762" rIns="93524" bIns="467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6AFC949-85A8-426A-9C92-E76312C9E5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8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810" y="0"/>
            <a:ext cx="4028440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3DB2646-320B-4456-99BC-0C4C3E282126}" type="datetimeFigureOut">
              <a:rPr lang="en-US"/>
              <a:pPr/>
              <a:t>7/29/2019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640" y="3330421"/>
            <a:ext cx="7437120" cy="315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8444"/>
            <a:ext cx="4028440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810" y="6658444"/>
            <a:ext cx="4028440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D67CD11-8522-4BCE-AE71-8132318B6B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26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dirty="0">
              <a:latin typeface="Rockwell" panose="02060603020205020403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46732C-2962-4591-85D7-14B77BA00DF2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3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976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886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2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Bookman Old Style" panose="02050604050505020204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ts val="600"/>
        </a:spcAft>
        <a:buClr>
          <a:schemeClr val="accent1"/>
        </a:buClr>
        <a:buSzPct val="76000"/>
        <a:buFont typeface="Wingdings 3" pitchFamily="18" charset="2"/>
        <a:buChar char=""/>
        <a:defRPr sz="2400" kern="1200">
          <a:solidFill>
            <a:schemeClr val="bg2">
              <a:lumMod val="25000"/>
            </a:schemeClr>
          </a:solidFill>
          <a:latin typeface="Rockwell" panose="02060603020205020403" pitchFamily="18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000" kern="1200">
          <a:solidFill>
            <a:schemeClr val="bg2">
              <a:lumMod val="50000"/>
            </a:schemeClr>
          </a:solidFill>
          <a:latin typeface="Rockwell" panose="02060603020205020403" pitchFamily="18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1800" kern="1200">
          <a:solidFill>
            <a:schemeClr val="bg2">
              <a:lumMod val="50000"/>
            </a:schemeClr>
          </a:solidFill>
          <a:latin typeface="Rockwell" panose="02060603020205020403" pitchFamily="18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1600" kern="1200">
          <a:solidFill>
            <a:schemeClr val="bg2">
              <a:lumMod val="50000"/>
            </a:schemeClr>
          </a:solidFill>
          <a:latin typeface="Rockwell" panose="02060603020205020403" pitchFamily="18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400" kern="1200">
          <a:solidFill>
            <a:schemeClr val="bg2">
              <a:lumMod val="50000"/>
            </a:schemeClr>
          </a:solidFill>
          <a:latin typeface="Rockwell" panose="02060603020205020403" pitchFamily="18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dentity.ufl.edu/signatureSystem/UF_Signature.eps.zi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038600"/>
            <a:ext cx="7315200" cy="990600"/>
          </a:xfrm>
        </p:spPr>
        <p:txBody>
          <a:bodyPr>
            <a:normAutofit/>
          </a:bodyPr>
          <a:lstStyle/>
          <a:p>
            <a:r>
              <a:rPr lang="en-US" sz="2900" dirty="0" smtClean="0"/>
              <a:t>Florida Housing Data Clearinghouse</a:t>
            </a:r>
            <a:endParaRPr lang="en-US" sz="2900" dirty="0" smtClean="0"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029200"/>
            <a:ext cx="6858000" cy="685800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  <a:ea typeface="ＭＳ Ｐゴシック" pitchFamily="-72" charset="-128"/>
              </a:rPr>
              <a:t>Anne Ray</a:t>
            </a:r>
          </a:p>
          <a:p>
            <a:pPr>
              <a:lnSpc>
                <a:spcPts val="2000"/>
              </a:lnSpc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  <a:ea typeface="ＭＳ Ｐゴシック" pitchFamily="-72" charset="-128"/>
              </a:rPr>
              <a:t>November 1, 2018</a:t>
            </a:r>
          </a:p>
        </p:txBody>
      </p:sp>
      <p:pic>
        <p:nvPicPr>
          <p:cNvPr id="15363" name="Picture 6" descr="UF Signatur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57200"/>
            <a:ext cx="18573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shimberg_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57200"/>
            <a:ext cx="23336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839200" cy="609600"/>
          </a:xfrm>
        </p:spPr>
        <p:txBody>
          <a:bodyPr/>
          <a:lstStyle/>
          <a:p>
            <a:r>
              <a:rPr lang="en-US" dirty="0" smtClean="0"/>
              <a:t>Beyond affordability: </a:t>
            </a:r>
            <a:br>
              <a:rPr lang="en-US" dirty="0" smtClean="0"/>
            </a:br>
            <a:r>
              <a:rPr lang="en-US" dirty="0" smtClean="0"/>
              <a:t>Datasets most relevant to fair housing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0" y="3287184"/>
            <a:ext cx="8382000" cy="2656415"/>
          </a:xfrm>
        </p:spPr>
        <p:txBody>
          <a:bodyPr/>
          <a:lstStyle/>
          <a:p>
            <a:pPr marL="274638" lvl="1" indent="0">
              <a:buNone/>
            </a:pPr>
            <a:r>
              <a:rPr lang="en-US" sz="1800" dirty="0" smtClean="0"/>
              <a:t>Lending</a:t>
            </a:r>
          </a:p>
          <a:p>
            <a:pPr lvl="1"/>
            <a:r>
              <a:rPr lang="en-US" sz="1600" dirty="0" smtClean="0"/>
              <a:t>HMDA loan data</a:t>
            </a:r>
          </a:p>
          <a:p>
            <a:pPr lvl="1"/>
            <a:r>
              <a:rPr lang="en-US" sz="1600" dirty="0" smtClean="0"/>
              <a:t>Application denial reasons</a:t>
            </a:r>
          </a:p>
          <a:p>
            <a:pPr lvl="1"/>
            <a:r>
              <a:rPr lang="en-US" sz="1600" dirty="0" smtClean="0"/>
              <a:t>High interest loans</a:t>
            </a:r>
          </a:p>
          <a:p>
            <a:pPr lvl="1"/>
            <a:r>
              <a:rPr lang="en-US" sz="1600" dirty="0" smtClean="0"/>
              <a:t>Approvals, high cost by race/ethnicity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1371600"/>
            <a:ext cx="8216764" cy="17526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6685804">
            <a:off x="7787340" y="1856246"/>
            <a:ext cx="609600" cy="3273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839200" cy="609600"/>
          </a:xfrm>
        </p:spPr>
        <p:txBody>
          <a:bodyPr/>
          <a:lstStyle/>
          <a:p>
            <a:r>
              <a:rPr lang="en-US" dirty="0" smtClean="0"/>
              <a:t>Beyond affordability: </a:t>
            </a:r>
            <a:br>
              <a:rPr lang="en-US" dirty="0" smtClean="0"/>
            </a:br>
            <a:r>
              <a:rPr lang="en-US" dirty="0" smtClean="0"/>
              <a:t>Datasets most relevant to fair housing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0" y="3287184"/>
            <a:ext cx="8382000" cy="2656415"/>
          </a:xfrm>
        </p:spPr>
        <p:txBody>
          <a:bodyPr/>
          <a:lstStyle/>
          <a:p>
            <a:pPr marL="274638" lvl="1" indent="0">
              <a:buNone/>
            </a:pPr>
            <a:r>
              <a:rPr lang="en-US" sz="1800" dirty="0" smtClean="0"/>
              <a:t>Special Needs</a:t>
            </a:r>
          </a:p>
          <a:p>
            <a:pPr lvl="1"/>
            <a:r>
              <a:rPr lang="en-US" sz="1600" dirty="0" smtClean="0"/>
              <a:t>Disability and housing cost burden</a:t>
            </a:r>
          </a:p>
          <a:p>
            <a:pPr lvl="1"/>
            <a:r>
              <a:rPr lang="en-US" sz="1600" dirty="0" smtClean="0"/>
              <a:t>SSI benefits/rent comparison</a:t>
            </a:r>
          </a:p>
          <a:p>
            <a:pPr lvl="1"/>
            <a:r>
              <a:rPr lang="en-US" sz="1600" dirty="0" smtClean="0"/>
              <a:t>Farmworker housing needs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1371600"/>
            <a:ext cx="8216764" cy="17526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4691418">
            <a:off x="3608519" y="3123498"/>
            <a:ext cx="609600" cy="3273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0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839200" cy="609600"/>
          </a:xfrm>
        </p:spPr>
        <p:txBody>
          <a:bodyPr/>
          <a:lstStyle/>
          <a:p>
            <a:r>
              <a:rPr lang="en-US" dirty="0" smtClean="0"/>
              <a:t>Beyond affordability: </a:t>
            </a:r>
            <a:br>
              <a:rPr lang="en-US" dirty="0" smtClean="0"/>
            </a:br>
            <a:r>
              <a:rPr lang="en-US" dirty="0" smtClean="0"/>
              <a:t>Datasets most relevant to fair housing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0" y="3287184"/>
            <a:ext cx="8382000" cy="2656415"/>
          </a:xfrm>
        </p:spPr>
        <p:txBody>
          <a:bodyPr/>
          <a:lstStyle/>
          <a:p>
            <a:pPr marL="274638" lvl="1" indent="0">
              <a:buNone/>
            </a:pPr>
            <a:r>
              <a:rPr lang="en-US" sz="1800" dirty="0" smtClean="0"/>
              <a:t>Supply &amp; Sales</a:t>
            </a:r>
          </a:p>
          <a:p>
            <a:pPr lvl="1"/>
            <a:r>
              <a:rPr lang="en-US" sz="1600" dirty="0" smtClean="0"/>
              <a:t>Housing stock diversity (single family, multifamily)</a:t>
            </a:r>
          </a:p>
          <a:p>
            <a:pPr lvl="1"/>
            <a:r>
              <a:rPr lang="en-US" sz="1600" dirty="0" smtClean="0"/>
              <a:t>Manufactured Housing Parks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1371600"/>
            <a:ext cx="8216764" cy="17526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4039699">
            <a:off x="5112196" y="3042007"/>
            <a:ext cx="609600" cy="3273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839200" cy="609600"/>
          </a:xfrm>
        </p:spPr>
        <p:txBody>
          <a:bodyPr/>
          <a:lstStyle/>
          <a:p>
            <a:r>
              <a:rPr lang="en-US" dirty="0" smtClean="0"/>
              <a:t>New feature: interactive maps and visualizations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623" y="1345474"/>
            <a:ext cx="6569357" cy="2547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14"/>
          <a:stretch/>
        </p:blipFill>
        <p:spPr>
          <a:xfrm>
            <a:off x="76201" y="1615440"/>
            <a:ext cx="6400800" cy="519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4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839200" cy="609600"/>
          </a:xfrm>
        </p:spPr>
        <p:txBody>
          <a:bodyPr/>
          <a:lstStyle/>
          <a:p>
            <a:r>
              <a:rPr lang="en-US" dirty="0" smtClean="0"/>
              <a:t>New feature: Housing Florida’s Older Adults data site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89560" y="1371599"/>
            <a:ext cx="7330440" cy="5486401"/>
            <a:chOff x="289560" y="1371599"/>
            <a:chExt cx="7025640" cy="516886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0649"/>
            <a:stretch/>
          </p:blipFill>
          <p:spPr>
            <a:xfrm>
              <a:off x="289560" y="1371599"/>
              <a:ext cx="7025640" cy="434340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9560" y="2438400"/>
              <a:ext cx="7025640" cy="41020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544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839200" cy="609600"/>
          </a:xfrm>
        </p:spPr>
        <p:txBody>
          <a:bodyPr/>
          <a:lstStyle/>
          <a:p>
            <a:r>
              <a:rPr lang="en-US" dirty="0" smtClean="0"/>
              <a:t>New feature: Housing Florida’s Older Adults data site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1367246"/>
            <a:ext cx="1905000" cy="2671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19" t="10024" b="8399"/>
          <a:stretch/>
        </p:blipFill>
        <p:spPr>
          <a:xfrm>
            <a:off x="2209800" y="1371600"/>
            <a:ext cx="4635690" cy="538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9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04"/>
          <a:stretch/>
        </p:blipFill>
        <p:spPr>
          <a:xfrm>
            <a:off x="0" y="0"/>
            <a:ext cx="9217936" cy="59436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381000" y="4495800"/>
            <a:ext cx="8684536" cy="2286000"/>
          </a:xfrm>
          <a:solidFill>
            <a:schemeClr val="bg1"/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/>
              <a:t>Contact:  Anne Ray, 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/>
              <a:t>352-273-1195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/>
              <a:t>aray@ufl.edu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/>
              <a:t>Main site: www.shimberg.ufl.edu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/>
              <a:t>Data site: data.shimberg.ufl.edu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/>
              <a:t>Housing Florida’s Older Adults: elderdata.shimberg.ufl.edu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7723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Florida Housing Data Clearinghouse site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943600" y="1371600"/>
            <a:ext cx="3048000" cy="5257800"/>
          </a:xfrm>
        </p:spPr>
        <p:txBody>
          <a:bodyPr/>
          <a:lstStyle/>
          <a:p>
            <a:pPr marL="274638" lvl="1" indent="0">
              <a:buNone/>
            </a:pPr>
            <a:r>
              <a:rPr lang="en-US" sz="1800" dirty="0" smtClean="0"/>
              <a:t>What’s new</a:t>
            </a:r>
          </a:p>
          <a:p>
            <a:pPr lvl="1"/>
            <a:r>
              <a:rPr lang="en-US" sz="1800" dirty="0" smtClean="0"/>
              <a:t>Streamlined data searches by topic or place</a:t>
            </a:r>
          </a:p>
          <a:p>
            <a:pPr lvl="1"/>
            <a:r>
              <a:rPr lang="en-US" sz="1800" dirty="0" smtClean="0"/>
              <a:t>Maps &amp; visualizations</a:t>
            </a:r>
          </a:p>
          <a:p>
            <a:pPr lvl="1"/>
            <a:r>
              <a:rPr lang="en-US" sz="1800" dirty="0"/>
              <a:t>I</a:t>
            </a:r>
            <a:r>
              <a:rPr lang="en-US" sz="1800" dirty="0" smtClean="0"/>
              <a:t>ncome </a:t>
            </a:r>
            <a:r>
              <a:rPr lang="en-US" sz="1800" dirty="0"/>
              <a:t>&amp; rent </a:t>
            </a:r>
            <a:r>
              <a:rPr lang="en-US" sz="1800" dirty="0" smtClean="0"/>
              <a:t>limits</a:t>
            </a:r>
          </a:p>
          <a:p>
            <a:pPr lvl="1"/>
            <a:r>
              <a:rPr lang="en-US" sz="1800" dirty="0" smtClean="0"/>
              <a:t>Elder data site</a:t>
            </a:r>
            <a:endParaRPr lang="en-US" sz="1800" dirty="0"/>
          </a:p>
          <a:p>
            <a:pPr lvl="1"/>
            <a:endParaRPr lang="en-US" sz="1800" dirty="0" smtClean="0"/>
          </a:p>
          <a:p>
            <a:pPr marL="274638" lvl="1" indent="0">
              <a:buNone/>
            </a:pPr>
            <a:r>
              <a:rPr lang="en-US" sz="1800" dirty="0" smtClean="0"/>
              <a:t>What’s not</a:t>
            </a:r>
          </a:p>
          <a:p>
            <a:pPr lvl="1"/>
            <a:r>
              <a:rPr lang="en-US" sz="1800" dirty="0" smtClean="0"/>
              <a:t>Nearly all previous datasets still on site</a:t>
            </a:r>
          </a:p>
          <a:p>
            <a:pPr lvl="1"/>
            <a:r>
              <a:rPr lang="en-US" sz="1800" dirty="0" smtClean="0"/>
              <a:t>Excel download still available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1371600"/>
            <a:ext cx="5791200" cy="501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8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839200" cy="6096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earch #1: Quick search for one place (city, county, state)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4974" y="5424329"/>
            <a:ext cx="9099026" cy="1433671"/>
          </a:xfrm>
        </p:spPr>
        <p:txBody>
          <a:bodyPr/>
          <a:lstStyle/>
          <a:p>
            <a:pPr marL="574675" lvl="1" indent="-300038">
              <a:buClr>
                <a:schemeClr val="accent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dirty="0" smtClean="0"/>
              <a:t>Start typing a place name, then pick from dropdown.</a:t>
            </a:r>
          </a:p>
          <a:p>
            <a:pPr marL="574675" lvl="1" indent="-300038">
              <a:buClr>
                <a:schemeClr val="accent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dirty="0" smtClean="0"/>
              <a:t>Pick topic from dropdown.</a:t>
            </a:r>
          </a:p>
          <a:p>
            <a:pPr marL="574675" lvl="1" indent="-300038">
              <a:buClr>
                <a:schemeClr val="accent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dirty="0" smtClean="0"/>
              <a:t>Click “Search.”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" y="1373371"/>
            <a:ext cx="6019800" cy="4050957"/>
            <a:chOff x="-1411491" y="-124321"/>
            <a:chExt cx="12088461" cy="74305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411491" y="-124321"/>
              <a:ext cx="5907291" cy="743053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76307" y="-113688"/>
              <a:ext cx="6200663" cy="7392432"/>
            </a:xfrm>
            <a:prstGeom prst="rect">
              <a:avLst/>
            </a:prstGeom>
          </p:spPr>
        </p:pic>
      </p:grpSp>
      <p:sp>
        <p:nvSpPr>
          <p:cNvPr id="6" name="Oval 5"/>
          <p:cNvSpPr/>
          <p:nvPr/>
        </p:nvSpPr>
        <p:spPr>
          <a:xfrm>
            <a:off x="685800" y="3962400"/>
            <a:ext cx="2590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12254" y="3937406"/>
            <a:ext cx="2045546" cy="7869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0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839200" cy="6096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earch #1: Quick search for one place (city, county, state)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9995" y="6019801"/>
            <a:ext cx="9099026" cy="838200"/>
          </a:xfrm>
        </p:spPr>
        <p:txBody>
          <a:bodyPr/>
          <a:lstStyle/>
          <a:p>
            <a:pPr marL="617537" lvl="1" indent="-342900">
              <a:buClr>
                <a:schemeClr val="accent2">
                  <a:lumMod val="50000"/>
                </a:schemeClr>
              </a:buClr>
              <a:buSzPct val="100000"/>
            </a:pPr>
            <a:r>
              <a:rPr lang="en-US" dirty="0" smtClean="0"/>
              <a:t>All tables for the topic load immediately</a:t>
            </a:r>
          </a:p>
          <a:p>
            <a:pPr marL="617537" lvl="1" indent="-342900">
              <a:buClr>
                <a:schemeClr val="accent2">
                  <a:lumMod val="50000"/>
                </a:schemeClr>
              </a:buClr>
              <a:buSzPct val="100000"/>
            </a:pPr>
            <a:r>
              <a:rPr lang="en-US" dirty="0" smtClean="0"/>
              <a:t>Excel download available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51" b="3818"/>
          <a:stretch/>
        </p:blipFill>
        <p:spPr>
          <a:xfrm>
            <a:off x="304801" y="1447801"/>
            <a:ext cx="693419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0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839200" cy="6096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earch #2: Search by topic for one or more place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4738" y="6036937"/>
            <a:ext cx="9099026" cy="519271"/>
          </a:xfrm>
        </p:spPr>
        <p:txBody>
          <a:bodyPr/>
          <a:lstStyle/>
          <a:p>
            <a:pPr marL="574675" lvl="1" indent="-300038">
              <a:buClr>
                <a:schemeClr val="accent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dirty="0" smtClean="0"/>
              <a:t>Click on a topic at the top of the page.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1000" y="1371599"/>
            <a:ext cx="8153400" cy="4665338"/>
            <a:chOff x="-12254" y="9330"/>
            <a:chExt cx="9136599" cy="502271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" y="9330"/>
              <a:ext cx="9124347" cy="2166942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5022"/>
            <a:stretch/>
          </p:blipFill>
          <p:spPr>
            <a:xfrm>
              <a:off x="-12254" y="2157984"/>
              <a:ext cx="9107872" cy="2874064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6" name="Oval 5"/>
          <p:cNvSpPr/>
          <p:nvPr/>
        </p:nvSpPr>
        <p:spPr>
          <a:xfrm>
            <a:off x="685801" y="2698516"/>
            <a:ext cx="914400" cy="273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0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388628"/>
            <a:ext cx="5105400" cy="5147544"/>
          </a:xfrm>
          <a:prstGeom prst="rect">
            <a:avLst/>
          </a:prstGeom>
        </p:spPr>
      </p:pic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839200" cy="6096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earch #2: Search by topic for one or more place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257800" y="1395686"/>
            <a:ext cx="3429000" cy="4243114"/>
          </a:xfrm>
        </p:spPr>
        <p:txBody>
          <a:bodyPr/>
          <a:lstStyle/>
          <a:p>
            <a:pPr marL="731837" lvl="1" indent="-457200">
              <a:buClr>
                <a:schemeClr val="accent2">
                  <a:lumMod val="50000"/>
                </a:schemeClr>
              </a:buClr>
              <a:buSzPct val="100000"/>
              <a:buFont typeface="+mj-lt"/>
              <a:buAutoNum type="arabicPeriod" startAt="2"/>
            </a:pPr>
            <a:r>
              <a:rPr lang="en-US" dirty="0" smtClean="0"/>
              <a:t>Select any combination of state, counties and cities. Use + to expand list of counties and </a:t>
            </a:r>
            <a:r>
              <a:rPr lang="en-US" sz="4000" baseline="-25000" dirty="0" smtClean="0"/>
              <a:t>ˇ</a:t>
            </a:r>
            <a:r>
              <a:rPr lang="en-US" dirty="0" smtClean="0"/>
              <a:t> to show cities in a county.</a:t>
            </a:r>
          </a:p>
          <a:p>
            <a:pPr marL="731837" lvl="1" indent="-457200">
              <a:buClr>
                <a:schemeClr val="accent2">
                  <a:lumMod val="50000"/>
                </a:schemeClr>
              </a:buClr>
              <a:buSzPct val="100000"/>
              <a:buFont typeface="+mj-lt"/>
              <a:buAutoNum type="arabicPeriod" startAt="2"/>
            </a:pPr>
            <a:r>
              <a:rPr lang="en-US" dirty="0" smtClean="0"/>
              <a:t>Click “Next.”</a:t>
            </a:r>
          </a:p>
        </p:txBody>
      </p:sp>
      <p:sp>
        <p:nvSpPr>
          <p:cNvPr id="6" name="Oval 5"/>
          <p:cNvSpPr/>
          <p:nvPr/>
        </p:nvSpPr>
        <p:spPr>
          <a:xfrm>
            <a:off x="304800" y="4267200"/>
            <a:ext cx="1066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2900" y="6174222"/>
            <a:ext cx="1066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0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839200" cy="6096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earch #2: Search by topic for one or more place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4738" y="6036937"/>
            <a:ext cx="9099026" cy="519271"/>
          </a:xfrm>
        </p:spPr>
        <p:txBody>
          <a:bodyPr/>
          <a:lstStyle/>
          <a:p>
            <a:pPr marL="617537" lvl="1" indent="-342900">
              <a:buClr>
                <a:schemeClr val="accent2">
                  <a:lumMod val="50000"/>
                </a:schemeClr>
              </a:buClr>
              <a:buSzPct val="100000"/>
            </a:pPr>
            <a:r>
              <a:rPr lang="en-US" dirty="0" smtClean="0"/>
              <a:t>Results tables are the same, just for more than one place if chosen.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1371599"/>
            <a:ext cx="8681942" cy="466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4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Search #2: Search by topic for one or more </a:t>
            </a:r>
            <a:r>
              <a:rPr lang="en-US" dirty="0" smtClean="0">
                <a:solidFill>
                  <a:prstClr val="black"/>
                </a:solidFill>
              </a:rPr>
              <a:t>place, part 2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8012" t="12273" r="49199" b="4483"/>
          <a:stretch/>
        </p:blipFill>
        <p:spPr bwMode="auto">
          <a:xfrm>
            <a:off x="76200" y="1295400"/>
            <a:ext cx="8991600" cy="533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2519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839200" cy="609600"/>
          </a:xfrm>
        </p:spPr>
        <p:txBody>
          <a:bodyPr/>
          <a:lstStyle/>
          <a:p>
            <a:r>
              <a:rPr lang="en-US" dirty="0" smtClean="0"/>
              <a:t>Beyond affordability: </a:t>
            </a:r>
            <a:br>
              <a:rPr lang="en-US" dirty="0" smtClean="0"/>
            </a:br>
            <a:r>
              <a:rPr lang="en-US" dirty="0" smtClean="0"/>
              <a:t>Datasets most relevant to fair housing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0" y="3287184"/>
            <a:ext cx="8382000" cy="2656415"/>
          </a:xfrm>
        </p:spPr>
        <p:txBody>
          <a:bodyPr/>
          <a:lstStyle/>
          <a:p>
            <a:pPr marL="274638" lvl="1" indent="0">
              <a:buNone/>
            </a:pPr>
            <a:r>
              <a:rPr lang="en-US" sz="1800" dirty="0" smtClean="0"/>
              <a:t>Assisted Housing Inventory</a:t>
            </a:r>
          </a:p>
          <a:p>
            <a:pPr lvl="1"/>
            <a:r>
              <a:rPr lang="en-US" sz="1600" dirty="0"/>
              <a:t>S</a:t>
            </a:r>
            <a:r>
              <a:rPr lang="en-US" sz="1600" dirty="0" smtClean="0"/>
              <a:t>ubsidized rental developments (HUD, USDA, Florida Housing, local HFAs)</a:t>
            </a:r>
          </a:p>
          <a:p>
            <a:pPr lvl="1"/>
            <a:r>
              <a:rPr lang="en-US" sz="1600" dirty="0"/>
              <a:t>T</a:t>
            </a:r>
            <a:r>
              <a:rPr lang="en-US" sz="1600" dirty="0" smtClean="0"/>
              <a:t>enant characteristics: income, race/ethnicity, elders, children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1371600"/>
            <a:ext cx="8216764" cy="17526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6685804">
            <a:off x="2168732" y="1856247"/>
            <a:ext cx="609600" cy="3273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1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21763</TotalTime>
  <Words>351</Words>
  <Application>Microsoft Office PowerPoint</Application>
  <PresentationFormat>On-screen Show (4:3)</PresentationFormat>
  <Paragraphs>57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ＭＳ Ｐゴシック</vt:lpstr>
      <vt:lpstr>Arial</vt:lpstr>
      <vt:lpstr>Bookman Old Style</vt:lpstr>
      <vt:lpstr>Calibri</vt:lpstr>
      <vt:lpstr>Gill Sans MT</vt:lpstr>
      <vt:lpstr>Rockwell</vt:lpstr>
      <vt:lpstr>Wingdings</vt:lpstr>
      <vt:lpstr>Wingdings 3</vt:lpstr>
      <vt:lpstr>1_Origin</vt:lpstr>
      <vt:lpstr>Florida Housing Data Clearinghouse</vt:lpstr>
      <vt:lpstr>Florida Housing Data Clearinghouse site</vt:lpstr>
      <vt:lpstr>Search #1: Quick search for one place (city, county, state)</vt:lpstr>
      <vt:lpstr>Search #1: Quick search for one place (city, county, state)</vt:lpstr>
      <vt:lpstr>Search #2: Search by topic for one or more place</vt:lpstr>
      <vt:lpstr>Search #2: Search by topic for one or more place</vt:lpstr>
      <vt:lpstr>Search #2: Search by topic for one or more place</vt:lpstr>
      <vt:lpstr>Search #2: Search by topic for one or more place, part 2</vt:lpstr>
      <vt:lpstr>Beyond affordability:  Datasets most relevant to fair housing</vt:lpstr>
      <vt:lpstr>Beyond affordability:  Datasets most relevant to fair housing</vt:lpstr>
      <vt:lpstr>Beyond affordability:  Datasets most relevant to fair housing</vt:lpstr>
      <vt:lpstr>Beyond affordability:  Datasets most relevant to fair housing</vt:lpstr>
      <vt:lpstr>New feature: interactive maps and visualizations</vt:lpstr>
      <vt:lpstr>New feature: Housing Florida’s Older Adults data site</vt:lpstr>
      <vt:lpstr>New feature: Housing Florida’s Older Adults data site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AFFORDABILITY AFTER SUBSIDIES: UNDERSTANDING THE TRAJECTORIES OF FORMERLY ASSISTED HOUSING IN FLORIDA</dc:title>
  <dc:creator>Andres Blanco</dc:creator>
  <cp:lastModifiedBy>Ray,Anne L</cp:lastModifiedBy>
  <cp:revision>296</cp:revision>
  <cp:lastPrinted>2018-10-31T21:25:35Z</cp:lastPrinted>
  <dcterms:created xsi:type="dcterms:W3CDTF">2011-02-18T02:03:55Z</dcterms:created>
  <dcterms:modified xsi:type="dcterms:W3CDTF">2019-07-29T15:38:05Z</dcterms:modified>
</cp:coreProperties>
</file>