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08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Class%20and%20Conference%20Presentations\County%20presentation%20template%202022\County%20PPTs\Spring%202024%20versions\Jacobs%20files\1k%20county%20MSA%20graphs%202022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Collier!$D$12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Collier!$C$13:$C$33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Collier!$D$13:$D$33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6B0-45BA-8084-96A9AE6D6FB4}"/>
            </c:ext>
          </c:extLst>
        </c:ser>
        <c:ser>
          <c:idx val="0"/>
          <c:order val="1"/>
          <c:tx>
            <c:strRef>
              <c:f>Collier!$E$12</c:f>
              <c:strCache>
                <c:ptCount val="1"/>
                <c:pt idx="0">
                  <c:v>Collier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Collier!$C$13:$C$33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Collier!$E$13:$E$33</c:f>
              <c:numCache>
                <c:formatCode>"$"#,##0</c:formatCode>
                <c:ptCount val="21"/>
                <c:pt idx="0">
                  <c:v>436900.32604000001</c:v>
                </c:pt>
                <c:pt idx="1">
                  <c:v>520975.17200999998</c:v>
                </c:pt>
                <c:pt idx="2">
                  <c:v>659152.58592999994</c:v>
                </c:pt>
                <c:pt idx="3">
                  <c:v>676116.07154999999</c:v>
                </c:pt>
                <c:pt idx="4">
                  <c:v>620996.14075000002</c:v>
                </c:pt>
                <c:pt idx="5">
                  <c:v>450199.72128</c:v>
                </c:pt>
                <c:pt idx="6">
                  <c:v>423636.36359999998</c:v>
                </c:pt>
                <c:pt idx="7">
                  <c:v>331926.18057000003</c:v>
                </c:pt>
                <c:pt idx="8">
                  <c:v>343439.3063</c:v>
                </c:pt>
                <c:pt idx="9">
                  <c:v>397292.39980000001</c:v>
                </c:pt>
                <c:pt idx="10">
                  <c:v>481000</c:v>
                </c:pt>
                <c:pt idx="11">
                  <c:v>537465.14555999998</c:v>
                </c:pt>
                <c:pt idx="12">
                  <c:v>577682.70053999999</c:v>
                </c:pt>
                <c:pt idx="13">
                  <c:v>555316.66651999997</c:v>
                </c:pt>
                <c:pt idx="14">
                  <c:v>537211.87251999998</c:v>
                </c:pt>
                <c:pt idx="15">
                  <c:v>529562.32585000002</c:v>
                </c:pt>
                <c:pt idx="16">
                  <c:v>503451.31014999998</c:v>
                </c:pt>
                <c:pt idx="17">
                  <c:v>552429.67556</c:v>
                </c:pt>
                <c:pt idx="18">
                  <c:v>642684.50178000005</c:v>
                </c:pt>
                <c:pt idx="19">
                  <c:v>716063.05076999997</c:v>
                </c:pt>
                <c:pt idx="20">
                  <c:v>789000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86B0-45BA-8084-96A9AE6D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8930302755893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'Collier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'Collier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'Collier 12-22'!$C$3:$D$3</c:f>
              <c:numCache>
                <c:formatCode>#,##0_);[Red]\(#,##0\)</c:formatCode>
                <c:ptCount val="2"/>
                <c:pt idx="0">
                  <c:v>11278</c:v>
                </c:pt>
                <c:pt idx="1">
                  <c:v>7417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2C4-4C95-894B-39DCC9D8C2FB}"/>
            </c:ext>
          </c:extLst>
        </c:ser>
        <c:ser>
          <c:idx val="1"/>
          <c:order val="1"/>
          <c:tx>
            <c:strRef>
              <c:f>'Collier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'Collier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'Collier 12-22'!$C$4:$D$4</c:f>
              <c:numCache>
                <c:formatCode>#,##0_);[Red]\(#,##0\)</c:formatCode>
                <c:ptCount val="2"/>
                <c:pt idx="0">
                  <c:v>17862</c:v>
                </c:pt>
                <c:pt idx="1">
                  <c:v>30546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4-4C95-894B-39DCC9D8C2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17382</c:v>
                </c:pt>
                <c:pt idx="1">
                  <c:v>9417</c:v>
                </c:pt>
                <c:pt idx="2">
                  <c:v>5338</c:v>
                </c:pt>
                <c:pt idx="3">
                  <c:v>3834</c:v>
                </c:pt>
                <c:pt idx="4">
                  <c:v>12491</c:v>
                </c:pt>
                <c:pt idx="5">
                  <c:v>6343</c:v>
                </c:pt>
                <c:pt idx="6">
                  <c:v>3152</c:v>
                </c:pt>
                <c:pt idx="7">
                  <c:v>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C-4796-AC21-819B7CD0CA3B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6136</c:v>
                </c:pt>
                <c:pt idx="1">
                  <c:v>10236</c:v>
                </c:pt>
                <c:pt idx="2">
                  <c:v>17393</c:v>
                </c:pt>
                <c:pt idx="3">
                  <c:v>56716</c:v>
                </c:pt>
                <c:pt idx="4">
                  <c:v>2255</c:v>
                </c:pt>
                <c:pt idx="5">
                  <c:v>2771</c:v>
                </c:pt>
                <c:pt idx="6">
                  <c:v>3771</c:v>
                </c:pt>
                <c:pt idx="7">
                  <c:v>6525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C-4796-AC21-819B7CD0CA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Collier!$A$5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Collier!$B$3:$U$4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Collier!$B$5:$U$5</c:f>
              <c:numCache>
                <c:formatCode>_(* #,##0_);_(* \(#,##0\);_(* "-"??_);_(@_)</c:formatCode>
                <c:ptCount val="20"/>
                <c:pt idx="0">
                  <c:v>216</c:v>
                </c:pt>
                <c:pt idx="1">
                  <c:v>187</c:v>
                </c:pt>
                <c:pt idx="2">
                  <c:v>287</c:v>
                </c:pt>
                <c:pt idx="3">
                  <c:v>243</c:v>
                </c:pt>
                <c:pt idx="4">
                  <c:v>178</c:v>
                </c:pt>
                <c:pt idx="5">
                  <c:v>74</c:v>
                </c:pt>
                <c:pt idx="6">
                  <c:v>152</c:v>
                </c:pt>
                <c:pt idx="7">
                  <c:v>293</c:v>
                </c:pt>
                <c:pt idx="8">
                  <c:v>207</c:v>
                </c:pt>
                <c:pt idx="9">
                  <c:v>144</c:v>
                </c:pt>
                <c:pt idx="10">
                  <c:v>195</c:v>
                </c:pt>
                <c:pt idx="11">
                  <c:v>199</c:v>
                </c:pt>
                <c:pt idx="12">
                  <c:v>223</c:v>
                </c:pt>
                <c:pt idx="13">
                  <c:v>192</c:v>
                </c:pt>
                <c:pt idx="14">
                  <c:v>237</c:v>
                </c:pt>
                <c:pt idx="15">
                  <c:v>238</c:v>
                </c:pt>
                <c:pt idx="16">
                  <c:v>275</c:v>
                </c:pt>
                <c:pt idx="17">
                  <c:v>223</c:v>
                </c:pt>
                <c:pt idx="18">
                  <c:v>292</c:v>
                </c:pt>
                <c:pt idx="19">
                  <c:v>255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23-4C4C-8402-17192ACBCED0}"/>
            </c:ext>
          </c:extLst>
        </c:ser>
        <c:ser>
          <c:idx val="1"/>
          <c:order val="1"/>
          <c:tx>
            <c:strRef>
              <c:f>Collier!$A$6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Collier!$B$3:$U$4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Collier!$B$6:$U$6</c:f>
              <c:numCache>
                <c:formatCode>_(* #,##0_);_(* \(#,##0\);_(* "-"??_);_(@_)</c:formatCode>
                <c:ptCount val="20"/>
                <c:pt idx="0">
                  <c:v>142</c:v>
                </c:pt>
                <c:pt idx="1">
                  <c:v>109</c:v>
                </c:pt>
                <c:pt idx="2">
                  <c:v>108</c:v>
                </c:pt>
                <c:pt idx="3">
                  <c:v>77</c:v>
                </c:pt>
                <c:pt idx="4">
                  <c:v>101</c:v>
                </c:pt>
                <c:pt idx="5">
                  <c:v>4</c:v>
                </c:pt>
                <c:pt idx="6">
                  <c:v>29</c:v>
                </c:pt>
                <c:pt idx="7">
                  <c:v>22</c:v>
                </c:pt>
                <c:pt idx="8">
                  <c:v>28</c:v>
                </c:pt>
                <c:pt idx="9">
                  <c:v>17</c:v>
                </c:pt>
                <c:pt idx="10">
                  <c:v>23</c:v>
                </c:pt>
                <c:pt idx="11">
                  <c:v>27</c:v>
                </c:pt>
                <c:pt idx="12">
                  <c:v>51</c:v>
                </c:pt>
                <c:pt idx="13">
                  <c:v>115</c:v>
                </c:pt>
                <c:pt idx="14">
                  <c:v>87</c:v>
                </c:pt>
                <c:pt idx="15">
                  <c:v>47</c:v>
                </c:pt>
                <c:pt idx="16">
                  <c:v>89</c:v>
                </c:pt>
                <c:pt idx="17">
                  <c:v>88</c:v>
                </c:pt>
                <c:pt idx="18">
                  <c:v>138</c:v>
                </c:pt>
                <c:pt idx="19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23-4C4C-8402-17192ACBC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1BAD2B-03A5-49A4-854F-69D28A5548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7DB4EAAC-FF78-4964-8205-5473A7229A7D}" type="par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3A7BC8-0DD4-4968-8637-269D29AC3571}" type="sib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4947B48-D590-4ABC-B772-1EC97637ED0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F6E962AE-897C-48D6-A2B9-03DFE73FA6E6}" type="parTrans" cxnId="{335945D7-0BA3-4E1B-A912-F0FF531C4F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26D45F-54D4-49E0-BCBB-51650F91BBC5}" type="sibTrans" cxnId="{335945D7-0BA3-4E1B-A912-F0FF531C4F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44ACF9-2724-488B-9DD9-ABDECC6E614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4E60F94A-57F4-4DF2-9380-D849555684F8}" type="parTrans" cxnId="{D800A228-38E4-46C8-B4AE-93D71904EB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549D8F-E67F-49E2-ABAF-EF0EDEEB8826}" type="sibTrans" cxnId="{D800A228-38E4-46C8-B4AE-93D71904EB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90C3570-34F2-44B6-A884-572FFD7978B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5DC52ACB-D2CE-4881-B088-0883E7230441}" type="parTrans" cxnId="{88BF211E-3FCB-4F44-A519-F5BC43751D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1B9595-1ACA-4B21-9066-12B6775B2118}" type="sibTrans" cxnId="{88BF211E-3FCB-4F44-A519-F5BC43751D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E75F45-06D0-487E-AEFB-A6109C43BCC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A47DD794-8D76-4D29-AC31-8C3B72265794}" type="parTrans" cxnId="{92BB8754-0608-4665-B46E-70B3E81C9E3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A6623D-5B76-4567-876C-DC922F51672B}" type="sibTrans" cxnId="{92BB8754-0608-4665-B46E-70B3E81C9E3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A52971-3AF7-41AD-858D-275A4DD7861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Clerks</a:t>
          </a:r>
          <a:endParaRPr lang="en-US" dirty="0">
            <a:latin typeface="Tw Cen MT" panose="020B0602020104020603" pitchFamily="34" charset="0"/>
          </a:endParaRPr>
        </a:p>
      </dgm:t>
    </dgm:pt>
    <dgm:pt modelId="{0C8C6666-000C-4047-B29A-8F23B5B1CA42}" type="parTrans" cxnId="{A1F4C760-36AA-41F7-BAD3-30811F36029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7B9C04A-242E-4AEF-931C-F8F6C4289FBC}" type="sibTrans" cxnId="{A1F4C760-36AA-41F7-BAD3-30811F36029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F74A36-5D0A-4924-AA4F-EBAFAFCBD60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6E6715A7-13D4-4F22-83E5-5C523DE11DBA}" type="parTrans" cxnId="{10BA00E4-1C67-4846-B9B9-7C93E1716C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45B633-AD49-48D8-8311-A81D9CB4B8CE}" type="sibTrans" cxnId="{10BA00E4-1C67-4846-B9B9-7C93E1716C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BD13B2-70B3-4F05-9DCA-18D1B9135A1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5E5FB7CB-DCC1-4ECB-89E2-2032B0BB7128}" type="parTrans" cxnId="{3EC9EE8D-F779-4EE8-BDCF-E3A6313F59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37AA11E-6E81-4374-9E32-86BEAECC9BA0}" type="sibTrans" cxnId="{3EC9EE8D-F779-4EE8-BDCF-E3A6313F59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F9269A-5F9D-4BCD-BA9D-E5B9A66F630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Veterinary Techs</a:t>
          </a:r>
          <a:endParaRPr lang="en-US" dirty="0">
            <a:latin typeface="Tw Cen MT" panose="020B0602020104020603" pitchFamily="34" charset="0"/>
          </a:endParaRPr>
        </a:p>
      </dgm:t>
    </dgm:pt>
    <dgm:pt modelId="{75C64083-6A2E-4A5E-9FAF-FCAEF8F51F24}" type="parTrans" cxnId="{C4458F14-4594-4C47-B08E-F2932665A5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7E1864-1028-4012-8BA1-4E5B3A638630}" type="sibTrans" cxnId="{C4458F14-4594-4C47-B08E-F2932665A5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A43DE4-5F0F-4C88-8EEC-1D8FB1D2695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6115184C-0728-41CF-AA8D-1CB8D60DA89E}" type="parTrans" cxnId="{08636BE7-33F2-48E3-B7FD-C46745A812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A12F10-9EDB-41AB-A1E4-C39FC57C3693}" type="sibTrans" cxnId="{08636BE7-33F2-48E3-B7FD-C46745A812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E0F024-2A63-4CDE-9A18-EFB14FDF8EA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5191EE45-BFC4-4465-8DED-B11932B9ED10}" type="parTrans" cxnId="{C7D773D7-C125-4C18-BF01-4D633D5CFD8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968A4E-A8BB-43F8-95A0-40F2ADD04EC4}" type="sibTrans" cxnId="{C7D773D7-C125-4C18-BF01-4D633D5CFD8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077FC5-57D9-4B0D-80D7-9F3E2394741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C2DB5F83-FCE4-4117-B9FD-551C8C292BF6}" type="parTrans" cxnId="{7053FC98-65D7-4CA2-A8A1-BEE9025E84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D4A7A1-F99E-4ABB-8004-1FC706B714EF}" type="sibTrans" cxnId="{7053FC98-65D7-4CA2-A8A1-BEE9025E84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DDA50E-A7F1-458A-9819-CFABE1E68D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78918E50-A380-464F-91F4-B4D2A00F8900}" type="parTrans" cxnId="{624D8AD3-9507-4272-89E0-8B72B28A73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29F8FB-EB97-4F3B-8749-EFB309BE90B4}" type="sibTrans" cxnId="{624D8AD3-9507-4272-89E0-8B72B28A73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5D0586-C0BC-4BA3-9743-0138374A136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ADFA0CC0-40CE-4EC1-82F1-B1AF37204313}" type="parTrans" cxnId="{2B9F0281-223E-46CE-82D5-0BA730D1E12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1FD784-FCF9-4145-87D0-26F52BB2C0E8}" type="sibTrans" cxnId="{2B9F0281-223E-46CE-82D5-0BA730D1E12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7CF4DB-712D-4642-8B3A-52C7DC8962D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89C7729E-2A3C-403D-B2D9-029ED2B72C58}" type="parTrans" cxnId="{FF80DE41-D32B-472B-8F7E-4FC54D4B85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2FF9E8E-C91C-41DA-A448-7154C784A7A1}" type="sibTrans" cxnId="{FF80DE41-D32B-472B-8F7E-4FC54D4B85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78E56D-E56F-460A-ACEF-36A0D298207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26602599-5226-4977-955A-DECA2322BD7D}" type="parTrans" cxnId="{F51F4015-AFFB-48AA-AAF4-25390D1EA97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33D364-75B7-4665-8D11-FE01A3067B73}" type="sibTrans" cxnId="{F51F4015-AFFB-48AA-AAF4-25390D1EA97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096A25-87EE-4A4E-8BA4-0A9D9E74AB6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686776B1-29A1-4265-B1BD-D2608FBD1DA1}" type="parTrans" cxnId="{19D64F6D-D8D7-472E-9AC9-B8CC98EF91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C5891F-0F9D-47E2-8D60-165165E4B34E}" type="sibTrans" cxnId="{19D64F6D-D8D7-472E-9AC9-B8CC98EF91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2213F52-FB3E-48A9-906C-1F3ED29B6ED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6DE29B8A-3CF1-4C54-BEF4-A6544486053C}" type="parTrans" cxnId="{E6B79A9D-4F48-49C6-91C0-D7CB4262F2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F93F32-4F13-40B4-8B2D-A36918D14DD9}" type="sibTrans" cxnId="{E6B79A9D-4F48-49C6-91C0-D7CB4262F2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3702B7-E861-48DE-8D92-E574D571B8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A463600B-175F-4D3F-96CE-7C29094C6089}" type="parTrans" cxnId="{F32739A1-09D4-4FB1-AACB-AFD7F739E63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1A90AB-8F53-4FDE-92C5-E46C6276C658}" type="sibTrans" cxnId="{F32739A1-09D4-4FB1-AACB-AFD7F739E63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1BD5ADD-2E38-4F03-94D3-3A444CED9D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A496078D-59A9-46D9-B57D-E87C95A92354}" type="parTrans" cxnId="{F8A9ADB5-5B0A-42F9-B73A-D9BFEA26F98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540A38-640B-40BC-B050-50748112E0E2}" type="sibTrans" cxnId="{F8A9ADB5-5B0A-42F9-B73A-D9BFEA26F98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C6BA3F-54A9-427B-BCAA-8C953B686FB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B6869CCA-D666-466D-8B2F-AF80E826D530}" type="parTrans" cxnId="{26C1842D-5707-4668-8E54-FF6A9939B8B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5E399B9-6B96-4378-83EA-A776850AA34E}" type="sibTrans" cxnId="{26C1842D-5707-4668-8E54-FF6A9939B8B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4328E3-827A-4186-8968-DCDCC431F61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AD80F50F-9C4A-421E-AC83-A9DC84BCFD4C}" type="parTrans" cxnId="{DBEF67A2-7CD7-4298-B17E-3D7E7E273E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5C43BF-C61D-4C4F-976F-752E6F31124F}" type="sibTrans" cxnId="{DBEF67A2-7CD7-4298-B17E-3D7E7E273E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E45B9A-93EB-4B5D-88A7-0F8EF57AA80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A70AF9BD-E315-42C6-A083-9F679CAED997}" type="parTrans" cxnId="{8FDE5ACB-C0C8-4CB1-814D-8A5A7E63ED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FDFA2F-CAE9-45B5-B03D-65CFC7C1F57C}" type="sibTrans" cxnId="{8FDE5ACB-C0C8-4CB1-814D-8A5A7E63ED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30972B-ED15-4CC7-B8AE-3AAA6378090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2B6CA706-7AE5-469F-B9C7-7A4E18B204C7}" type="parTrans" cxnId="{7AD60BB5-CD00-4CE3-9C48-148664C2F6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B942D2-11D9-4138-8F56-23E838CD582E}" type="sibTrans" cxnId="{7AD60BB5-CD00-4CE3-9C48-148664C2F6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774D11-4688-411D-BAD2-990D85D3867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3C31FFE6-58C9-4F81-A6FB-C4C43C1EADDB}" type="parTrans" cxnId="{4B4A746D-41BE-44B6-A4B0-01051B2C381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DA5A7B-B855-4B64-88B2-A3BBA6244782}" type="sibTrans" cxnId="{4B4A746D-41BE-44B6-A4B0-01051B2C381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63708D-E0EF-499A-8A6F-5A5AB6DCEFF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DECCD24E-9374-47B7-8349-FF550FCAC4FD}" type="parTrans" cxnId="{9730D34A-3A2C-471E-A9BF-0092F71E51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2451B4-8258-4A4A-965D-E845AB03AA43}" type="sibTrans" cxnId="{9730D34A-3A2C-471E-A9BF-0092F71E51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CDD378-FA7B-484A-9009-B26C0CEF214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952B14D8-A216-4362-8FB8-F74183E16627}" type="parTrans" cxnId="{543B9904-5215-4074-BBC5-5CB8BF949C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A7B9D0-C08A-4AB1-B7F4-EBC73AC7D32C}" type="sibTrans" cxnId="{543B9904-5215-4074-BBC5-5CB8BF949C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375F47-3C0B-4DFD-AD05-6FF86338D9D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C6365DF5-CD76-44D0-8D0D-7974C38D7217}" type="parTrans" cxnId="{078CC88C-BA22-446C-8DA7-935DAEFBC2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5CC1D7-876B-48F1-B3F6-78F6CED22421}" type="sibTrans" cxnId="{078CC88C-BA22-446C-8DA7-935DAEFBC2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9EB38A-8917-4F1C-8ACC-8262066E169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D1ED5D25-C4F6-418C-A2F9-452C37396C4F}" type="parTrans" cxnId="{F6382A5C-9EED-4AF4-8A3E-BFCD727D8F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EF1F6D2-3A46-4630-8CDC-CDACB88FEA62}" type="sibTrans" cxnId="{F6382A5C-9EED-4AF4-8A3E-BFCD727D8F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44F180-8A3A-4F4D-97BD-4C3D5CF3AA1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4987CB56-CA9B-4AA8-875D-985562F32205}" type="parTrans" cxnId="{E929502C-2418-4B9C-9427-3A05630A04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A64806-982D-40A5-98BE-40F25925E01F}" type="sibTrans" cxnId="{E929502C-2418-4B9C-9427-3A05630A04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463801-7A14-4830-ADC1-9DAF3CA8524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56F19E9A-16C7-4CF2-9DE9-5597858E790C}" type="parTrans" cxnId="{23C25BA9-862E-47C4-A88B-C7D28EDD3AF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9935FF-9760-425B-B3EE-C0F8C9A9582B}" type="sibTrans" cxnId="{23C25BA9-862E-47C4-A88B-C7D28EDD3AF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0399C8-3C54-45DB-9871-B9A92F933C4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3D6E4BD3-D805-4E30-8BB9-897915F025FE}" type="parTrans" cxnId="{01A23AA6-4F96-4430-831B-0C396E3EF6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7B30098-CB7D-4664-9DEF-A144BE5A8217}" type="sibTrans" cxnId="{01A23AA6-4F96-4430-831B-0C396E3EF6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60E898-90AD-4A21-9713-3B0D76F5E03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A444C2C1-1097-4E08-A686-533BF9C99B1C}" type="parTrans" cxnId="{7D1B277F-1B1A-468B-A4D9-EE7E38DBB1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025027-B60E-4FDD-BFF7-3CF2081014B5}" type="sibTrans" cxnId="{7D1B277F-1B1A-468B-A4D9-EE7E38DBB1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3B9904-5215-4074-BBC5-5CB8BF949C52}" srcId="{930452E1-293A-4804-9AD2-E53B94608D56}" destId="{66CDD378-FA7B-484A-9009-B26C0CEF214B}" srcOrd="5" destOrd="0" parTransId="{952B14D8-A216-4362-8FB8-F74183E16627}" sibTransId="{5EA7B9D0-C08A-4AB1-B7F4-EBC73AC7D32C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8DD6D90A-4623-4C34-9CBD-3319A17D5E2F}" type="presOf" srcId="{DE7CF4DB-712D-4642-8B3A-52C7DC8962DB}" destId="{0045AAE0-9BB3-4F66-A39D-FC0233DDC39E}" srcOrd="0" destOrd="6" presId="urn:microsoft.com/office/officeart/2005/8/layout/hList1"/>
    <dgm:cxn modelId="{C4458F14-4594-4C47-B08E-F2932665A556}" srcId="{4F795D33-588E-4F04-A4A9-549DB1C8E26C}" destId="{40F9269A-5F9D-4BCD-BA9D-E5B9A66F6302}" srcOrd="8" destOrd="0" parTransId="{75C64083-6A2E-4A5E-9FAF-FCAEF8F51F24}" sibTransId="{797E1864-1028-4012-8BA1-4E5B3A638630}"/>
    <dgm:cxn modelId="{F51F4015-AFFB-48AA-AAF4-25390D1EA97B}" srcId="{984116C9-7CB8-4743-8FBA-68A8BA0D0389}" destId="{2278E56D-E56F-460A-ACEF-36A0D298207F}" srcOrd="7" destOrd="0" parTransId="{26602599-5226-4977-955A-DECA2322BD7D}" sibTransId="{5433D364-75B7-4665-8D11-FE01A3067B73}"/>
    <dgm:cxn modelId="{88BF211E-3FCB-4F44-A519-F5BC43751DC4}" srcId="{4F795D33-588E-4F04-A4A9-549DB1C8E26C}" destId="{490C3570-34F2-44B6-A884-572FFD7978BD}" srcOrd="3" destOrd="0" parTransId="{5DC52ACB-D2CE-4881-B088-0883E7230441}" sibTransId="{2D1B9595-1ACA-4B21-9066-12B6775B2118}"/>
    <dgm:cxn modelId="{B617921E-50A8-4A3D-887F-0890950FCA24}" srcId="{984116C9-7CB8-4743-8FBA-68A8BA0D0389}" destId="{8E1BAD2B-03A5-49A4-854F-69D28A5548D3}" srcOrd="0" destOrd="0" parTransId="{7DB4EAAC-FF78-4964-8205-5473A7229A7D}" sibTransId="{703A7BC8-0DD4-4968-8637-269D29AC3571}"/>
    <dgm:cxn modelId="{5F9DAD23-FE9B-4DF1-8ECC-160D5BBF0BE6}" type="presOf" srcId="{794328E3-827A-4186-8968-DCDCC431F616}" destId="{0045AAE0-9BB3-4F66-A39D-FC0233DDC39E}" srcOrd="0" destOrd="13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D800A228-38E4-46C8-B4AE-93D71904EB13}" srcId="{4F795D33-588E-4F04-A4A9-549DB1C8E26C}" destId="{5744ACF9-2724-488B-9DD9-ABDECC6E614E}" srcOrd="2" destOrd="0" parTransId="{4E60F94A-57F4-4DF2-9380-D849555684F8}" sibTransId="{AA549D8F-E67F-49E2-ABAF-EF0EDEEB8826}"/>
    <dgm:cxn modelId="{D25AC828-F245-4522-B109-F1F7605EA024}" type="presOf" srcId="{490C3570-34F2-44B6-A884-572FFD7978BD}" destId="{34083978-5BA0-40E3-AB18-2F3A89BB9529}" srcOrd="0" destOrd="3" presId="urn:microsoft.com/office/officeart/2005/8/layout/hList1"/>
    <dgm:cxn modelId="{E929502C-2418-4B9C-9427-3A05630A04CA}" srcId="{930452E1-293A-4804-9AD2-E53B94608D56}" destId="{1644F180-8A3A-4F4D-97BD-4C3D5CF3AA15}" srcOrd="8" destOrd="0" parTransId="{4987CB56-CA9B-4AA8-875D-985562F32205}" sibTransId="{6BA64806-982D-40A5-98BE-40F25925E01F}"/>
    <dgm:cxn modelId="{26C1842D-5707-4668-8E54-FF6A9939B8BD}" srcId="{984116C9-7CB8-4743-8FBA-68A8BA0D0389}" destId="{5AC6BA3F-54A9-427B-BCAA-8C953B686FBF}" srcOrd="12" destOrd="0" parTransId="{B6869CCA-D666-466D-8B2F-AF80E826D530}" sibTransId="{95E399B9-6B96-4378-83EA-A776850AA34E}"/>
    <dgm:cxn modelId="{78F4CD2D-49B6-40F6-9F45-5490EEF6B612}" type="presOf" srcId="{C8774D11-4688-411D-BAD2-990D85D38673}" destId="{11FB7C73-6081-42C7-8E15-28075061167B}" srcOrd="0" destOrd="3" presId="urn:microsoft.com/office/officeart/2005/8/layout/hList1"/>
    <dgm:cxn modelId="{8F28BE30-8CB4-425A-96C1-6CD5312B5DAE}" type="presOf" srcId="{51BD5ADD-2E38-4F03-94D3-3A444CED9D84}" destId="{0045AAE0-9BB3-4F66-A39D-FC0233DDC39E}" srcOrd="0" destOrd="11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CE71B23A-7E84-4B5A-90BB-D3958E43866B}" type="presOf" srcId="{655D0586-C0BC-4BA3-9743-0138374A136E}" destId="{0045AAE0-9BB3-4F66-A39D-FC0233DDC39E}" srcOrd="0" destOrd="5" presId="urn:microsoft.com/office/officeart/2005/8/layout/hList1"/>
    <dgm:cxn modelId="{3066BA3B-28F4-40AA-A49C-D8371A9D14CD}" type="presOf" srcId="{66CDD378-FA7B-484A-9009-B26C0CEF214B}" destId="{11FB7C73-6081-42C7-8E15-28075061167B}" srcOrd="0" destOrd="5" presId="urn:microsoft.com/office/officeart/2005/8/layout/hList1"/>
    <dgm:cxn modelId="{FF80DE41-D32B-472B-8F7E-4FC54D4B8502}" srcId="{984116C9-7CB8-4743-8FBA-68A8BA0D0389}" destId="{DE7CF4DB-712D-4642-8B3A-52C7DC8962DB}" srcOrd="6" destOrd="0" parTransId="{89C7729E-2A3C-403D-B2D9-029ED2B72C58}" sibTransId="{F2FF9E8E-C91C-41DA-A448-7154C784A7A1}"/>
    <dgm:cxn modelId="{F0922243-C198-4E6F-9C92-AD2F24998774}" type="presOf" srcId="{5AC6BA3F-54A9-427B-BCAA-8C953B686FBF}" destId="{0045AAE0-9BB3-4F66-A39D-FC0233DDC39E}" srcOrd="0" destOrd="12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171E6F48-7085-4FDF-94C0-12D96671C822}" type="presOf" srcId="{E5A43DE4-5F0F-4C88-8EEC-1D8FB1D26952}" destId="{0045AAE0-9BB3-4F66-A39D-FC0233DDC39E}" srcOrd="0" destOrd="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9730D34A-3A2C-471E-A9BF-0092F71E512C}" srcId="{930452E1-293A-4804-9AD2-E53B94608D56}" destId="{C063708D-E0EF-499A-8A6F-5A5AB6DCEFFE}" srcOrd="4" destOrd="0" parTransId="{DECCD24E-9374-47B7-8349-FF550FCAC4FD}" sibTransId="{FB2451B4-8258-4A4A-965D-E845AB03AA43}"/>
    <dgm:cxn modelId="{8007594D-E197-4042-9922-B07A5FBFAEDA}" type="presOf" srcId="{5744ACF9-2724-488B-9DD9-ABDECC6E614E}" destId="{34083978-5BA0-40E3-AB18-2F3A89BB9529}" srcOrd="0" destOrd="2" presId="urn:microsoft.com/office/officeart/2005/8/layout/hList1"/>
    <dgm:cxn modelId="{DAD33A52-87A3-4189-B2BF-EDA65825165B}" type="presOf" srcId="{5B9EB38A-8917-4F1C-8ACC-8262066E1697}" destId="{11FB7C73-6081-42C7-8E15-28075061167B}" srcOrd="0" destOrd="7" presId="urn:microsoft.com/office/officeart/2005/8/layout/hList1"/>
    <dgm:cxn modelId="{92BB8754-0608-4665-B46E-70B3E81C9E39}" srcId="{4F795D33-588E-4F04-A4A9-549DB1C8E26C}" destId="{2FE75F45-06D0-487E-AEFB-A6109C43BCC2}" srcOrd="4" destOrd="0" parTransId="{A47DD794-8D76-4D29-AC31-8C3B72265794}" sibTransId="{D4A6623D-5B76-4567-876C-DC922F51672B}"/>
    <dgm:cxn modelId="{F6382A5C-9EED-4AF4-8A3E-BFCD727D8FC8}" srcId="{930452E1-293A-4804-9AD2-E53B94608D56}" destId="{5B9EB38A-8917-4F1C-8ACC-8262066E1697}" srcOrd="7" destOrd="0" parTransId="{D1ED5D25-C4F6-418C-A2F9-452C37396C4F}" sibTransId="{FEF1F6D2-3A46-4630-8CDC-CDACB88FEA62}"/>
    <dgm:cxn modelId="{AC705B5D-573A-41D7-A885-0FDE165C8E05}" type="presOf" srcId="{30DDA50E-A7F1-458A-9819-CFABE1E68D34}" destId="{0045AAE0-9BB3-4F66-A39D-FC0233DDC39E}" srcOrd="0" destOrd="4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A1F4C760-36AA-41F7-BAD3-30811F360299}" srcId="{4F795D33-588E-4F04-A4A9-549DB1C8E26C}" destId="{D4A52971-3AF7-41AD-858D-275A4DD78613}" srcOrd="5" destOrd="0" parTransId="{0C8C6666-000C-4047-B29A-8F23B5B1CA42}" sibTransId="{07B9C04A-242E-4AEF-931C-F8F6C4289FBC}"/>
    <dgm:cxn modelId="{DF2D4363-E284-42CD-9116-CB343A425C53}" type="presOf" srcId="{4C30972B-ED15-4CC7-B8AE-3AAA6378090D}" destId="{11FB7C73-6081-42C7-8E15-28075061167B}" srcOrd="0" destOrd="2" presId="urn:microsoft.com/office/officeart/2005/8/layout/hList1"/>
    <dgm:cxn modelId="{B9D9CF63-CF54-4EC1-B728-0306BEAB214A}" type="presOf" srcId="{8E1BAD2B-03A5-49A4-854F-69D28A5548D3}" destId="{0045AAE0-9BB3-4F66-A39D-FC0233DDC39E}" srcOrd="0" destOrd="0" presId="urn:microsoft.com/office/officeart/2005/8/layout/hList1"/>
    <dgm:cxn modelId="{233E1269-4B89-4BAF-8C17-27BA35615C1B}" type="presOf" srcId="{D4A52971-3AF7-41AD-858D-275A4DD78613}" destId="{34083978-5BA0-40E3-AB18-2F3A89BB9529}" srcOrd="0" destOrd="5" presId="urn:microsoft.com/office/officeart/2005/8/layout/hList1"/>
    <dgm:cxn modelId="{19D64F6D-D8D7-472E-9AC9-B8CC98EF9133}" srcId="{984116C9-7CB8-4743-8FBA-68A8BA0D0389}" destId="{90096A25-87EE-4A4E-8BA4-0A9D9E74AB60}" srcOrd="8" destOrd="0" parTransId="{686776B1-29A1-4265-B1BD-D2608FBD1DA1}" sibTransId="{C3C5891F-0F9D-47E2-8D60-165165E4B34E}"/>
    <dgm:cxn modelId="{4B4A746D-41BE-44B6-A4B0-01051B2C381C}" srcId="{930452E1-293A-4804-9AD2-E53B94608D56}" destId="{C8774D11-4688-411D-BAD2-990D85D38673}" srcOrd="3" destOrd="0" parTransId="{3C31FFE6-58C9-4F81-A6FB-C4C43C1EADDB}" sibTransId="{5EDA5A7B-B855-4B64-88B2-A3BBA6244782}"/>
    <dgm:cxn modelId="{C7E53072-6402-432B-971D-5011F52D8244}" type="presOf" srcId="{28E0F024-2A63-4CDE-9A18-EFB14FDF8EAA}" destId="{0045AAE0-9BB3-4F66-A39D-FC0233DDC39E}" srcOrd="0" destOrd="2" presId="urn:microsoft.com/office/officeart/2005/8/layout/hList1"/>
    <dgm:cxn modelId="{AC0EA376-7F92-4955-B80C-F0F7200EF8A7}" type="presOf" srcId="{84947B48-D590-4ABC-B772-1EC97637ED04}" destId="{34083978-5BA0-40E3-AB18-2F3A89BB9529}" srcOrd="0" destOrd="1" presId="urn:microsoft.com/office/officeart/2005/8/layout/hList1"/>
    <dgm:cxn modelId="{994AB878-5AB5-43FE-9546-AFB561F02766}" type="presOf" srcId="{7A0399C8-3C54-45DB-9871-B9A92F933C4F}" destId="{11FB7C73-6081-42C7-8E15-28075061167B}" srcOrd="0" destOrd="10" presId="urn:microsoft.com/office/officeart/2005/8/layout/hList1"/>
    <dgm:cxn modelId="{54313179-1057-40BB-987D-B400580276BD}" type="presOf" srcId="{2278E56D-E56F-460A-ACEF-36A0D298207F}" destId="{0045AAE0-9BB3-4F66-A39D-FC0233DDC39E}" srcOrd="0" destOrd="7" presId="urn:microsoft.com/office/officeart/2005/8/layout/hList1"/>
    <dgm:cxn modelId="{7D1B277F-1B1A-468B-A4D9-EE7E38DBB154}" srcId="{930452E1-293A-4804-9AD2-E53B94608D56}" destId="{BC60E898-90AD-4A21-9713-3B0D76F5E03E}" srcOrd="11" destOrd="0" parTransId="{A444C2C1-1097-4E08-A686-533BF9C99B1C}" sibTransId="{FD025027-B60E-4FDD-BFF7-3CF2081014B5}"/>
    <dgm:cxn modelId="{2B9F0281-223E-46CE-82D5-0BA730D1E125}" srcId="{984116C9-7CB8-4743-8FBA-68A8BA0D0389}" destId="{655D0586-C0BC-4BA3-9743-0138374A136E}" srcOrd="5" destOrd="0" parTransId="{ADFA0CC0-40CE-4EC1-82F1-B1AF37204313}" sibTransId="{C81FD784-FCF9-4145-87D0-26F52BB2C0E8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078CC88C-BA22-446C-8DA7-935DAEFBC2C0}" srcId="{930452E1-293A-4804-9AD2-E53B94608D56}" destId="{7B375F47-3C0B-4DFD-AD05-6FF86338D9DE}" srcOrd="6" destOrd="0" parTransId="{C6365DF5-CD76-44D0-8D0D-7974C38D7217}" sibTransId="{E85CC1D7-876B-48F1-B3F6-78F6CED22421}"/>
    <dgm:cxn modelId="{3EC9EE8D-F779-4EE8-BDCF-E3A6313F5966}" srcId="{4F795D33-588E-4F04-A4A9-549DB1C8E26C}" destId="{FDBD13B2-70B3-4F05-9DCA-18D1B9135A1B}" srcOrd="7" destOrd="0" parTransId="{5E5FB7CB-DCC1-4ECB-89E2-2032B0BB7128}" sibTransId="{337AA11E-6E81-4374-9E32-86BEAECC9BA0}"/>
    <dgm:cxn modelId="{B6221D8E-706C-4879-8B65-D9C08A7207C8}" type="presOf" srcId="{C063708D-E0EF-499A-8A6F-5A5AB6DCEFFE}" destId="{11FB7C73-6081-42C7-8E15-28075061167B}" srcOrd="0" destOrd="4" presId="urn:microsoft.com/office/officeart/2005/8/layout/hList1"/>
    <dgm:cxn modelId="{F6D39290-385B-4C80-B22E-A51CA0B3FF2E}" type="presOf" srcId="{BC60E898-90AD-4A21-9713-3B0D76F5E03E}" destId="{11FB7C73-6081-42C7-8E15-28075061167B}" srcOrd="0" destOrd="11" presId="urn:microsoft.com/office/officeart/2005/8/layout/hList1"/>
    <dgm:cxn modelId="{343A8095-9406-4BBC-88DE-AEBA7DF53C8B}" type="presOf" srcId="{47463801-7A14-4830-ADC1-9DAF3CA8524F}" destId="{11FB7C73-6081-42C7-8E15-28075061167B}" srcOrd="0" destOrd="9" presId="urn:microsoft.com/office/officeart/2005/8/layout/hList1"/>
    <dgm:cxn modelId="{52CF3297-8AB9-4BE7-849D-9BB583BE7E89}" type="presOf" srcId="{FD3702B7-E861-48DE-8D92-E574D571B884}" destId="{0045AAE0-9BB3-4F66-A39D-FC0233DDC39E}" srcOrd="0" destOrd="10" presId="urn:microsoft.com/office/officeart/2005/8/layout/hList1"/>
    <dgm:cxn modelId="{7053FC98-65D7-4CA2-A8A1-BEE9025E8461}" srcId="{984116C9-7CB8-4743-8FBA-68A8BA0D0389}" destId="{16077FC5-57D9-4B0D-80D7-9F3E2394741B}" srcOrd="3" destOrd="0" parTransId="{C2DB5F83-FCE4-4117-B9FD-551C8C292BF6}" sibTransId="{25D4A7A1-F99E-4ABB-8004-1FC706B714EF}"/>
    <dgm:cxn modelId="{E6B79A9D-4F48-49C6-91C0-D7CB4262F256}" srcId="{984116C9-7CB8-4743-8FBA-68A8BA0D0389}" destId="{42213F52-FB3E-48A9-906C-1F3ED29B6ED8}" srcOrd="9" destOrd="0" parTransId="{6DE29B8A-3CF1-4C54-BEF4-A6544486053C}" sibTransId="{01F93F32-4F13-40B4-8B2D-A36918D14DD9}"/>
    <dgm:cxn modelId="{798B439E-E5DE-45D0-8B88-AC99C8631002}" type="presOf" srcId="{1644F180-8A3A-4F4D-97BD-4C3D5CF3AA15}" destId="{11FB7C73-6081-42C7-8E15-28075061167B}" srcOrd="0" destOrd="8" presId="urn:microsoft.com/office/officeart/2005/8/layout/hList1"/>
    <dgm:cxn modelId="{F32739A1-09D4-4FB1-AACB-AFD7F739E63E}" srcId="{984116C9-7CB8-4743-8FBA-68A8BA0D0389}" destId="{FD3702B7-E861-48DE-8D92-E574D571B884}" srcOrd="10" destOrd="0" parTransId="{A463600B-175F-4D3F-96CE-7C29094C6089}" sibTransId="{F41A90AB-8F53-4FDE-92C5-E46C6276C658}"/>
    <dgm:cxn modelId="{DBEF67A2-7CD7-4298-B17E-3D7E7E273E64}" srcId="{984116C9-7CB8-4743-8FBA-68A8BA0D0389}" destId="{794328E3-827A-4186-8968-DCDCC431F616}" srcOrd="13" destOrd="0" parTransId="{AD80F50F-9C4A-421E-AC83-A9DC84BCFD4C}" sibTransId="{965C43BF-C61D-4C4F-976F-752E6F31124F}"/>
    <dgm:cxn modelId="{01A23AA6-4F96-4430-831B-0C396E3EF6AE}" srcId="{930452E1-293A-4804-9AD2-E53B94608D56}" destId="{7A0399C8-3C54-45DB-9871-B9A92F933C4F}" srcOrd="10" destOrd="0" parTransId="{3D6E4BD3-D805-4E30-8BB9-897915F025FE}" sibTransId="{17B30098-CB7D-4664-9DEF-A144BE5A8217}"/>
    <dgm:cxn modelId="{8D3A58A8-1780-4A26-BA23-17B69BC72F90}" type="presOf" srcId="{16077FC5-57D9-4B0D-80D7-9F3E2394741B}" destId="{0045AAE0-9BB3-4F66-A39D-FC0233DDC39E}" srcOrd="0" destOrd="3" presId="urn:microsoft.com/office/officeart/2005/8/layout/hList1"/>
    <dgm:cxn modelId="{23C25BA9-862E-47C4-A88B-C7D28EDD3AFC}" srcId="{930452E1-293A-4804-9AD2-E53B94608D56}" destId="{47463801-7A14-4830-ADC1-9DAF3CA8524F}" srcOrd="9" destOrd="0" parTransId="{56F19E9A-16C7-4CF2-9DE9-5597858E790C}" sibTransId="{6D9935FF-9760-425B-B3EE-C0F8C9A9582B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7AD60BB5-CD00-4CE3-9C48-148664C2F69B}" srcId="{930452E1-293A-4804-9AD2-E53B94608D56}" destId="{4C30972B-ED15-4CC7-B8AE-3AAA6378090D}" srcOrd="2" destOrd="0" parTransId="{2B6CA706-7AE5-469F-B9C7-7A4E18B204C7}" sibTransId="{AEB942D2-11D9-4138-8F56-23E838CD582E}"/>
    <dgm:cxn modelId="{F8A9ADB5-5B0A-42F9-B73A-D9BFEA26F989}" srcId="{984116C9-7CB8-4743-8FBA-68A8BA0D0389}" destId="{51BD5ADD-2E38-4F03-94D3-3A444CED9D84}" srcOrd="11" destOrd="0" parTransId="{A496078D-59A9-46D9-B57D-E87C95A92354}" sibTransId="{BB540A38-640B-40BC-B050-50748112E0E2}"/>
    <dgm:cxn modelId="{1FEBE9BC-3684-4059-AE2A-93ACE0A0A02C}" type="presOf" srcId="{90096A25-87EE-4A4E-8BA4-0A9D9E74AB60}" destId="{0045AAE0-9BB3-4F66-A39D-FC0233DDC39E}" srcOrd="0" destOrd="8" presId="urn:microsoft.com/office/officeart/2005/8/layout/hList1"/>
    <dgm:cxn modelId="{079719BF-84DD-4737-BFC4-2A2BA60DF31A}" type="presOf" srcId="{A9F74A36-5D0A-4924-AA4F-EBAFAFCBD60E}" destId="{34083978-5BA0-40E3-AB18-2F3A89BB9529}" srcOrd="0" destOrd="6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9849D0C7-B349-4461-BA52-9C6F2D679AB3}" type="presOf" srcId="{40F9269A-5F9D-4BCD-BA9D-E5B9A66F6302}" destId="{34083978-5BA0-40E3-AB18-2F3A89BB9529}" srcOrd="0" destOrd="8" presId="urn:microsoft.com/office/officeart/2005/8/layout/hList1"/>
    <dgm:cxn modelId="{8FDE5ACB-C0C8-4CB1-814D-8A5A7E63ED69}" srcId="{930452E1-293A-4804-9AD2-E53B94608D56}" destId="{18E45B9A-93EB-4B5D-88A7-0F8EF57AA807}" srcOrd="1" destOrd="0" parTransId="{A70AF9BD-E315-42C6-A083-9F679CAED997}" sibTransId="{D8FDFA2F-CAE9-45B5-B03D-65CFC7C1F57C}"/>
    <dgm:cxn modelId="{624D8AD3-9507-4272-89E0-8B72B28A7380}" srcId="{984116C9-7CB8-4743-8FBA-68A8BA0D0389}" destId="{30DDA50E-A7F1-458A-9819-CFABE1E68D34}" srcOrd="4" destOrd="0" parTransId="{78918E50-A380-464F-91F4-B4D2A00F8900}" sibTransId="{8829F8FB-EB97-4F3B-8749-EFB309BE90B4}"/>
    <dgm:cxn modelId="{335945D7-0BA3-4E1B-A912-F0FF531C4F70}" srcId="{4F795D33-588E-4F04-A4A9-549DB1C8E26C}" destId="{84947B48-D590-4ABC-B772-1EC97637ED04}" srcOrd="1" destOrd="0" parTransId="{F6E962AE-897C-48D6-A2B9-03DFE73FA6E6}" sibTransId="{C126D45F-54D4-49E0-BCBB-51650F91BBC5}"/>
    <dgm:cxn modelId="{C7D773D7-C125-4C18-BF01-4D633D5CFD86}" srcId="{984116C9-7CB8-4743-8FBA-68A8BA0D0389}" destId="{28E0F024-2A63-4CDE-9A18-EFB14FDF8EAA}" srcOrd="2" destOrd="0" parTransId="{5191EE45-BFC4-4465-8DED-B11932B9ED10}" sibTransId="{C7968A4E-A8BB-43F8-95A0-40F2ADD04EC4}"/>
    <dgm:cxn modelId="{C2CD6FE2-C539-49AC-8321-0DF1F86BC073}" type="presOf" srcId="{2FE75F45-06D0-487E-AEFB-A6109C43BCC2}" destId="{34083978-5BA0-40E3-AB18-2F3A89BB9529}" srcOrd="0" destOrd="4" presId="urn:microsoft.com/office/officeart/2005/8/layout/hList1"/>
    <dgm:cxn modelId="{10BA00E4-1C67-4846-B9B9-7C93E1716C21}" srcId="{4F795D33-588E-4F04-A4A9-549DB1C8E26C}" destId="{A9F74A36-5D0A-4924-AA4F-EBAFAFCBD60E}" srcOrd="6" destOrd="0" parTransId="{6E6715A7-13D4-4F22-83E5-5C523DE11DBA}" sibTransId="{B345B633-AD49-48D8-8311-A81D9CB4B8CE}"/>
    <dgm:cxn modelId="{CB32E2E5-E322-4237-B902-D6968C323A01}" type="presOf" srcId="{7B375F47-3C0B-4DFD-AD05-6FF86338D9DE}" destId="{11FB7C73-6081-42C7-8E15-28075061167B}" srcOrd="0" destOrd="6" presId="urn:microsoft.com/office/officeart/2005/8/layout/hList1"/>
    <dgm:cxn modelId="{08636BE7-33F2-48E3-B7FD-C46745A812E1}" srcId="{984116C9-7CB8-4743-8FBA-68A8BA0D0389}" destId="{E5A43DE4-5F0F-4C88-8EEC-1D8FB1D26952}" srcOrd="1" destOrd="0" parTransId="{6115184C-0728-41CF-AA8D-1CB8D60DA89E}" sibTransId="{69A12F10-9EDB-41AB-A1E4-C39FC57C3693}"/>
    <dgm:cxn modelId="{516DE5F6-9635-44C5-B96A-F46579145BCF}" type="presOf" srcId="{FDBD13B2-70B3-4F05-9DCA-18D1B9135A1B}" destId="{34083978-5BA0-40E3-AB18-2F3A89BB9529}" srcOrd="0" destOrd="7" presId="urn:microsoft.com/office/officeart/2005/8/layout/hList1"/>
    <dgm:cxn modelId="{453137F8-A2D9-4B1F-8485-6E00FC7823A6}" type="presOf" srcId="{18E45B9A-93EB-4B5D-88A7-0F8EF57AA807}" destId="{11FB7C73-6081-42C7-8E15-28075061167B}" srcOrd="0" destOrd="1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8C9031FD-B552-4E93-8D37-62F84BC4E1CE}" type="presOf" srcId="{42213F52-FB3E-48A9-906C-1F3ED29B6ED8}" destId="{0045AAE0-9BB3-4F66-A39D-FC0233DDC39E}" srcOrd="0" destOrd="9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81180"/>
          <a:ext cx="2515341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81180"/>
        <a:ext cx="2515341" cy="432000"/>
      </dsp:txXfrm>
    </dsp:sp>
    <dsp:sp modelId="{0045AAE0-9BB3-4F66-A39D-FC0233DDC39E}">
      <dsp:nvSpPr>
        <dsp:cNvPr id="0" name=""/>
        <dsp:cNvSpPr/>
      </dsp:nvSpPr>
      <dsp:spPr>
        <a:xfrm>
          <a:off x="2579" y="513180"/>
          <a:ext cx="2515341" cy="4776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Bartenders</a:t>
          </a:r>
          <a:endParaRPr lang="en-US" sz="1500" b="1" i="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Cashiers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Childcare Workers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Dishwashers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Farmworkers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Fast Food and Counter Workers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Janitors and Cleaners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Laundry and Dry-Cleaning Workers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Maids and Housekeeping Cleaners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Retail Salespersons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Substitute Teachers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Waitstaff</a:t>
          </a:r>
          <a:endParaRPr lang="en-US" sz="1500" kern="1200">
            <a:latin typeface="Tw Cen MT" panose="020B0602020104020603" pitchFamily="34" charset="0"/>
          </a:endParaRPr>
        </a:p>
      </dsp:txBody>
      <dsp:txXfrm>
        <a:off x="2579" y="513180"/>
        <a:ext cx="2515341" cy="4776300"/>
      </dsp:txXfrm>
    </dsp:sp>
    <dsp:sp modelId="{1A385492-E76F-4B22-9064-58D648E04DA7}">
      <dsp:nvSpPr>
        <dsp:cNvPr id="0" name=""/>
        <dsp:cNvSpPr/>
      </dsp:nvSpPr>
      <dsp:spPr>
        <a:xfrm>
          <a:off x="2870069" y="81180"/>
          <a:ext cx="2515341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81180"/>
        <a:ext cx="2515341" cy="432000"/>
      </dsp:txXfrm>
    </dsp:sp>
    <dsp:sp modelId="{11FB7C73-6081-42C7-8E15-28075061167B}">
      <dsp:nvSpPr>
        <dsp:cNvPr id="0" name=""/>
        <dsp:cNvSpPr/>
      </dsp:nvSpPr>
      <dsp:spPr>
        <a:xfrm>
          <a:off x="2870069" y="513180"/>
          <a:ext cx="2515341" cy="4776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Construction Laborers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Restaurant Cooks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Customer Service Reps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Food Preparation Workers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Hairdressers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Nursing Assistants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Pharmacy Techs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Preschool Teachers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Receptionists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Security Guards</a:t>
          </a:r>
          <a:endParaRPr lang="en-US" sz="1500" kern="120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>
              <a:latin typeface="Tw Cen MT" panose="020B0602020104020603" pitchFamily="34" charset="0"/>
            </a:rPr>
            <a:t>Tellers</a:t>
          </a:r>
          <a:endParaRPr lang="en-US" sz="1500" kern="1200">
            <a:latin typeface="Tw Cen MT" panose="020B0602020104020603" pitchFamily="34" charset="0"/>
          </a:endParaRPr>
        </a:p>
      </dsp:txBody>
      <dsp:txXfrm>
        <a:off x="2870069" y="513180"/>
        <a:ext cx="2515341" cy="4776300"/>
      </dsp:txXfrm>
    </dsp:sp>
    <dsp:sp modelId="{528B556C-5429-4133-8BB3-15AEA9F447C7}">
      <dsp:nvSpPr>
        <dsp:cNvPr id="0" name=""/>
        <dsp:cNvSpPr/>
      </dsp:nvSpPr>
      <dsp:spPr>
        <a:xfrm>
          <a:off x="5737558" y="81180"/>
          <a:ext cx="2515341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81180"/>
        <a:ext cx="2515341" cy="432000"/>
      </dsp:txXfrm>
    </dsp:sp>
    <dsp:sp modelId="{34083978-5BA0-40E3-AB18-2F3A89BB9529}">
      <dsp:nvSpPr>
        <dsp:cNvPr id="0" name=""/>
        <dsp:cNvSpPr/>
      </dsp:nvSpPr>
      <dsp:spPr>
        <a:xfrm>
          <a:off x="5737558" y="513180"/>
          <a:ext cx="2515341" cy="4776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Light Truck Drivers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500" b="1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Medical Assistants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Office Clerks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Painters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500" b="0" i="0" u="none" kern="1200" dirty="0">
              <a:latin typeface="Tw Cen MT" panose="020B0602020104020603" pitchFamily="34" charset="0"/>
            </a:rPr>
            <a:t>Veterinary Techs</a:t>
          </a:r>
          <a:endParaRPr lang="en-US" sz="1500" kern="1200" dirty="0">
            <a:latin typeface="Tw Cen MT" panose="020B0602020104020603" pitchFamily="34" charset="0"/>
          </a:endParaRPr>
        </a:p>
      </dsp:txBody>
      <dsp:txXfrm>
        <a:off x="5737558" y="513180"/>
        <a:ext cx="2515341" cy="4776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0.09643</cdr:x>
      <cdr:y>0.04955</cdr:y>
    </cdr:from>
    <cdr:to>
      <cdr:x>0.42183</cdr:x>
      <cdr:y>0.25444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02241" y="231663"/>
          <a:ext cx="2707237" cy="9579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Collier County's home prices rose much more sharply than the state during the mid-2000s housing boom. The county median price peaked at $676,000 , compared to $376,000 statewide (2023 $).</a:t>
          </a:r>
        </a:p>
      </cdr:txBody>
    </cdr:sp>
  </cdr:relSizeAnchor>
  <cdr:relSizeAnchor xmlns:cdr="http://schemas.openxmlformats.org/drawingml/2006/chartDrawing">
    <cdr:from>
      <cdr:x>0.34856</cdr:x>
      <cdr:y>0.20506</cdr:y>
    </cdr:from>
    <cdr:to>
      <cdr:x>0.50911</cdr:x>
      <cdr:y>0.51446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899878" y="958723"/>
          <a:ext cx="1335741" cy="14465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but exceeded the state median by over $111,000 even at its lowest point.</a:t>
          </a:r>
        </a:p>
      </cdr:txBody>
    </cdr:sp>
  </cdr:relSizeAnchor>
  <cdr:relSizeAnchor xmlns:cdr="http://schemas.openxmlformats.org/drawingml/2006/chartDrawing">
    <cdr:from>
      <cdr:x>0.63757</cdr:x>
      <cdr:y>0.01624</cdr:y>
    </cdr:from>
    <cdr:to>
      <cdr:x>0.9034</cdr:x>
      <cdr:y>0.18082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304417" y="75933"/>
          <a:ext cx="2211626" cy="76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effectLst/>
              <a:latin typeface="Tw Cen MT" panose="020B0602020104020603" pitchFamily="34" charset="0"/>
              <a:ea typeface="+mn-ea"/>
              <a:cs typeface="+mn-cs"/>
            </a:rPr>
            <a:t>The county median is now well above its boom-era level ($789,000 in Q1-2 2023, compared to $400,000 statewide).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0.46824</cdr:x>
      <cdr:y>0.37307</cdr:y>
    </cdr:from>
    <cdr:to>
      <cdr:x>0.66121</cdr:x>
      <cdr:y>0.43755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0B3E36EB-7DEB-48D7-A274-44B9B880EEEE}"/>
            </a:ext>
          </a:extLst>
        </cdr:cNvPr>
        <cdr:cNvCxnSpPr/>
      </cdr:nvCxnSpPr>
      <cdr:spPr>
        <a:xfrm xmlns:a="http://schemas.openxmlformats.org/drawingml/2006/main" flipV="1">
          <a:off x="3457948" y="1544940"/>
          <a:ext cx="1425114" cy="26701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0.48883</cdr:x>
      <cdr:y>0.35401</cdr:y>
    </cdr:from>
    <cdr:to>
      <cdr:x>0.63733</cdr:x>
      <cdr:y>0.40625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060ACA4-EEC7-474A-BB6C-B2899CFAFA48}"/>
            </a:ext>
          </a:extLst>
        </cdr:cNvPr>
        <cdr:cNvSpPr txBox="1"/>
      </cdr:nvSpPr>
      <cdr:spPr>
        <a:xfrm xmlns:a="http://schemas.openxmlformats.org/drawingml/2006/main" rot="20876646">
          <a:off x="3610055" y="1466009"/>
          <a:ext cx="1096647" cy="2163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>
              <a:solidFill>
                <a:sysClr val="windowText" lastClr="000000"/>
              </a:solidFill>
              <a:latin typeface="Tw Cen MT" panose="020B0602020104020603" pitchFamily="34" charset="0"/>
            </a:rPr>
            <a:t>+</a:t>
          </a:r>
          <a:r>
            <a:rPr lang="en-US" sz="1000" baseline="0">
              <a:solidFill>
                <a:sysClr val="windowText" lastClr="000000"/>
              </a:solidFill>
              <a:latin typeface="Tw Cen MT" panose="020B0602020104020603" pitchFamily="34" charset="0"/>
            </a:rPr>
            <a:t> 12,684</a:t>
          </a:r>
          <a:r>
            <a:rPr lang="en-US" sz="1000">
              <a:solidFill>
                <a:sysClr val="windowText" lastClr="000000"/>
              </a:solidFill>
              <a:latin typeface="Tw Cen MT" panose="020B0602020104020603" pitchFamily="34" charset="0"/>
            </a:rPr>
            <a:t> units</a:t>
          </a:r>
        </a:p>
      </cdr:txBody>
    </cdr:sp>
  </cdr:relSizeAnchor>
  <cdr:relSizeAnchor xmlns:cdr="http://schemas.openxmlformats.org/drawingml/2006/chartDrawing">
    <cdr:from>
      <cdr:x>0.46695</cdr:x>
      <cdr:y>0.68289</cdr:y>
    </cdr:from>
    <cdr:to>
      <cdr:x>0.65826</cdr:x>
      <cdr:y>0.74653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765C0A6-2FA9-4CF8-9615-02C75A6FCDCC}"/>
            </a:ext>
          </a:extLst>
        </cdr:cNvPr>
        <cdr:cNvCxnSpPr/>
      </cdr:nvCxnSpPr>
      <cdr:spPr>
        <a:xfrm xmlns:a="http://schemas.openxmlformats.org/drawingml/2006/main">
          <a:off x="3448423" y="2827950"/>
          <a:ext cx="1412875" cy="2635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0.48591</cdr:x>
      <cdr:y>0.66197</cdr:y>
    </cdr:from>
    <cdr:to>
      <cdr:x>0.62546</cdr:x>
      <cdr:y>0.70775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6BB25FB-756C-46A9-859A-73336B4FED7B}"/>
            </a:ext>
          </a:extLst>
        </cdr:cNvPr>
        <cdr:cNvSpPr txBox="1"/>
      </cdr:nvSpPr>
      <cdr:spPr>
        <a:xfrm xmlns:a="http://schemas.openxmlformats.org/drawingml/2006/main" rot="679787">
          <a:off x="3588477" y="2741288"/>
          <a:ext cx="1030585" cy="1895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>
              <a:solidFill>
                <a:sysClr val="windowText" lastClr="000000"/>
              </a:solidFill>
              <a:latin typeface="Tw Cen MT" panose="020B0602020104020603" pitchFamily="34" charset="0"/>
            </a:rPr>
            <a:t>-3,861 units</a:t>
          </a:r>
          <a:endParaRPr lang="en-US" sz="1000">
            <a:solidFill>
              <a:sysClr val="windowText" lastClr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0.89163</cdr:x>
      <cdr:y>0.14787</cdr:y>
    </cdr:from>
    <cdr:to>
      <cdr:x>0.99025</cdr:x>
      <cdr:y>0.23186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61757" y="685527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0.89422</cdr:x>
      <cdr:y>0.64832</cdr:y>
    </cdr:from>
    <cdr:to>
      <cdr:x>0.99284</cdr:x>
      <cdr:y>0.7323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84244" y="3005634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4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80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7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1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5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1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4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8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1" r:id="rId2"/>
    <p:sldLayoutId id="2147483722" r:id="rId3"/>
    <p:sldLayoutId id="2147483725" r:id="rId4"/>
    <p:sldLayoutId id="2147483726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7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Collier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E66D16-9B89-1FCF-0616-D40D8F6E7D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0AB95-EFB0-42E4-4C31-12C9FCC5A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3F9BB1-F0BA-4429-A3A2-8C14750A9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182915"/>
              </p:ext>
            </p:extLst>
          </p:nvPr>
        </p:nvGraphicFramePr>
        <p:xfrm>
          <a:off x="336381" y="1230898"/>
          <a:ext cx="8319702" cy="46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36381" y="385524"/>
            <a:ext cx="8732118" cy="845374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Collier County home prices consistently exceed statewide prices. Adjusted for inflation, prices in the county are well above mid-2000s boom 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405297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695" y="5873176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Collier County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&amp; Florida, 2003-2023 (2023$)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5155" y="1814662"/>
            <a:ext cx="9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Collier County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107981" y="3593211"/>
            <a:ext cx="10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Florida</a:t>
            </a:r>
          </a:p>
        </p:txBody>
      </p: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Collier County added thousands of rental units between 2012 and 2022, but the increase was concentrated in units with rents above $1,200 (2022 dollars).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9" y="5723210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Collier County, 2012 &amp; 2022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069" y="5971649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</a:t>
            </a: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72" charset="-128"/>
              </a:rPr>
              <a:t>2012 and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2021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8,823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13,000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3,900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429192"/>
              </p:ext>
            </p:extLst>
          </p:nvPr>
        </p:nvGraphicFramePr>
        <p:xfrm>
          <a:off x="243841" y="1358437"/>
          <a:ext cx="6246295" cy="428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Collier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2889563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413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3508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985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$36,550-52,150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$18-$25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$12-$13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$978-$1,356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$58,480-83,440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$28-$40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$1,566-$2,170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$87,720-125,160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$42-$60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$24-$30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$2,349-$3,255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flhousingdata.shimberg.ufl.edu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Collier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Collier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Collier County housing wage: $34.52/hour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$1,795/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Collier County, 2023: $20.30/hour. A full-time, year-round worker with this wage can afford $1,056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Collier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Collier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D6843C-FF85-46A5-9D76-B08134C9A600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90EC17C-CDD3-82A0-5162-4825957AB743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Filings remain volatile.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37909</TotalTime>
  <Words>916</Words>
  <Application>Microsoft Macintosh PowerPoint</Application>
  <PresentationFormat>On-screen Show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Collier County home prices consistently exceed statewide prices. Adjusted for inflation, prices in the county are well above mid-2000s boom era levels.</vt:lpstr>
      <vt:lpstr>Collier County added thousands of rental units between 2012 and 2022, but the increase was concentrated in units with rents above $1,200 (2022 dollars).</vt:lpstr>
      <vt:lpstr>Affordable Housing Terminology</vt:lpstr>
      <vt:lpstr>Example: 2024 Collier County Income (% AMI) and Housing Cost Limits</vt:lpstr>
      <vt:lpstr>Very low-income homeowners make up the largest group of cost-burdened households in Collier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257</cp:revision>
  <cp:lastPrinted>2023-04-13T20:56:00Z</cp:lastPrinted>
  <dcterms:created xsi:type="dcterms:W3CDTF">2021-07-20T20:40:42Z</dcterms:created>
  <dcterms:modified xsi:type="dcterms:W3CDTF">2024-06-28T20:03:22Z</dcterms:modified>
</cp:coreProperties>
</file>