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4" r:id="rId2"/>
    <p:sldMasterId id="2147483716" r:id="rId3"/>
    <p:sldMasterId id="2147483719" r:id="rId4"/>
    <p:sldMasterId id="2147483725" r:id="rId5"/>
  </p:sldMasterIdLst>
  <p:notesMasterIdLst>
    <p:notesMasterId r:id="rId16"/>
  </p:notesMasterIdLst>
  <p:sldIdLst>
    <p:sldId id="257" r:id="rId6"/>
    <p:sldId id="289" r:id="rId7"/>
    <p:sldId id="285" r:id="rId8"/>
    <p:sldId id="287" r:id="rId9"/>
    <p:sldId id="277" r:id="rId10"/>
    <p:sldId id="278" r:id="rId11"/>
    <p:sldId id="296" r:id="rId12"/>
    <p:sldId id="291" r:id="rId13"/>
    <p:sldId id="297" r:id="rId14"/>
    <p:sldId id="29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254" y="126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293990205054998E-2"/>
          <c:y val="6.0597826202423481E-2"/>
          <c:w val="0.86886802299975663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strRef>
              <c:f>citrus!$D$12</c:f>
              <c:strCache>
                <c:ptCount val="1"/>
                <c:pt idx="0">
                  <c:v>Florida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citrus!$C$13:$C$33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citrus!$D$13:$D$33</c:f>
              <c:numCache>
                <c:formatCode>"$"#,##0</c:formatCode>
                <c:ptCount val="21"/>
                <c:pt idx="0">
                  <c:v>256971.14128000001</c:v>
                </c:pt>
                <c:pt idx="1">
                  <c:v>288628.90415999998</c:v>
                </c:pt>
                <c:pt idx="2">
                  <c:v>350358.98625999998</c:v>
                </c:pt>
                <c:pt idx="3">
                  <c:v>375620.03975</c:v>
                </c:pt>
                <c:pt idx="4">
                  <c:v>350680.17359999998</c:v>
                </c:pt>
                <c:pt idx="5">
                  <c:v>273355.64325999998</c:v>
                </c:pt>
                <c:pt idx="6">
                  <c:v>232999.99997999999</c:v>
                </c:pt>
                <c:pt idx="7">
                  <c:v>220821.18289</c:v>
                </c:pt>
                <c:pt idx="8">
                  <c:v>207410.40458999999</c:v>
                </c:pt>
                <c:pt idx="9">
                  <c:v>215037.89197</c:v>
                </c:pt>
                <c:pt idx="10">
                  <c:v>240500</c:v>
                </c:pt>
                <c:pt idx="11">
                  <c:v>258495.14144000001</c:v>
                </c:pt>
                <c:pt idx="12">
                  <c:v>274782.70048</c:v>
                </c:pt>
                <c:pt idx="13">
                  <c:v>283968.74992999999</c:v>
                </c:pt>
                <c:pt idx="14">
                  <c:v>292766.25857000001</c:v>
                </c:pt>
                <c:pt idx="15">
                  <c:v>301573.0785</c:v>
                </c:pt>
                <c:pt idx="16">
                  <c:v>308704.49747</c:v>
                </c:pt>
                <c:pt idx="17">
                  <c:v>333564.52867999999</c:v>
                </c:pt>
                <c:pt idx="18">
                  <c:v>370638.94644999999</c:v>
                </c:pt>
                <c:pt idx="19">
                  <c:v>403590.70713</c:v>
                </c:pt>
                <c:pt idx="20">
                  <c:v>400000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ADFC-42CA-B170-F1DDA593115A}"/>
            </c:ext>
          </c:extLst>
        </c:ser>
        <c:ser>
          <c:idx val="0"/>
          <c:order val="1"/>
          <c:tx>
            <c:strRef>
              <c:f>citrus!$E$12</c:f>
              <c:strCache>
                <c:ptCount val="1"/>
                <c:pt idx="0">
                  <c:v>Citrus County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citrus!$C$13:$C$33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citrus!$E$13:$E$33</c:f>
              <c:numCache>
                <c:formatCode>"$"#,##0</c:formatCode>
                <c:ptCount val="21"/>
                <c:pt idx="0">
                  <c:v>156388.58694000001</c:v>
                </c:pt>
                <c:pt idx="1">
                  <c:v>184401.79988000001</c:v>
                </c:pt>
                <c:pt idx="2">
                  <c:v>232486.99442</c:v>
                </c:pt>
                <c:pt idx="3">
                  <c:v>255421.62703</c:v>
                </c:pt>
                <c:pt idx="4">
                  <c:v>238170.28456999999</c:v>
                </c:pt>
                <c:pt idx="5">
                  <c:v>189928.00742000001</c:v>
                </c:pt>
                <c:pt idx="6">
                  <c:v>169454.54543999999</c:v>
                </c:pt>
                <c:pt idx="7">
                  <c:v>152769.37181000001</c:v>
                </c:pt>
                <c:pt idx="8">
                  <c:v>133671.96528999999</c:v>
                </c:pt>
                <c:pt idx="9">
                  <c:v>134563.58884000001</c:v>
                </c:pt>
                <c:pt idx="10">
                  <c:v>141700</c:v>
                </c:pt>
                <c:pt idx="11">
                  <c:v>138845.16260000001</c:v>
                </c:pt>
                <c:pt idx="12">
                  <c:v>159757.38399999999</c:v>
                </c:pt>
                <c:pt idx="13">
                  <c:v>168488.12495999999</c:v>
                </c:pt>
                <c:pt idx="14">
                  <c:v>179194.20639000001</c:v>
                </c:pt>
                <c:pt idx="15">
                  <c:v>186975.30867</c:v>
                </c:pt>
                <c:pt idx="16">
                  <c:v>201380.52406</c:v>
                </c:pt>
                <c:pt idx="17">
                  <c:v>216524.34318</c:v>
                </c:pt>
                <c:pt idx="18">
                  <c:v>248690.95937999999</c:v>
                </c:pt>
                <c:pt idx="19">
                  <c:v>279408.95108999999</c:v>
                </c:pt>
                <c:pt idx="20">
                  <c:v>274000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ADFC-42CA-B170-F1DDA59311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6.4463197374589776E-2"/>
                  <c:y val="-5.91016548463356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sng" strike="noStrike" kern="1200" baseline="0">
                      <a:solidFill>
                        <a:srgbClr val="C00000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73-4F03-B7B0-968D006621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80808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6973</c:v>
                </c:pt>
                <c:pt idx="1">
                  <c:v>4197</c:v>
                </c:pt>
                <c:pt idx="2">
                  <c:v>2411</c:v>
                </c:pt>
                <c:pt idx="3">
                  <c:v>1148</c:v>
                </c:pt>
                <c:pt idx="4">
                  <c:v>2958</c:v>
                </c:pt>
                <c:pt idx="5">
                  <c:v>1147</c:v>
                </c:pt>
                <c:pt idx="6">
                  <c:v>895</c:v>
                </c:pt>
                <c:pt idx="7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73-4F03-B7B0-968D00662153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2.9301453352086265E-2"/>
                  <c:y val="-5.91016548463356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rgbClr val="080808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73-4F03-B7B0-968D006621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80808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4755</c:v>
                </c:pt>
                <c:pt idx="1">
                  <c:v>5664</c:v>
                </c:pt>
                <c:pt idx="2">
                  <c:v>10487</c:v>
                </c:pt>
                <c:pt idx="3">
                  <c:v>26498</c:v>
                </c:pt>
                <c:pt idx="4">
                  <c:v>1088</c:v>
                </c:pt>
                <c:pt idx="5">
                  <c:v>707</c:v>
                </c:pt>
                <c:pt idx="6">
                  <c:v>914</c:v>
                </c:pt>
                <c:pt idx="7">
                  <c:v>1559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73-4F03-B7B0-968D0066215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Citrus!$A$5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multiLvlStrRef>
              <c:f>Citrus!$B$3:$U$4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Citrus!$B$5:$U$5</c:f>
              <c:numCache>
                <c:formatCode>_(* #,##0_);_(* \(#,##0\);_(* "-"??_);_(@_)</c:formatCode>
                <c:ptCount val="20"/>
                <c:pt idx="0">
                  <c:v>84</c:v>
                </c:pt>
                <c:pt idx="1">
                  <c:v>73</c:v>
                </c:pt>
                <c:pt idx="2">
                  <c:v>113</c:v>
                </c:pt>
                <c:pt idx="3">
                  <c:v>92</c:v>
                </c:pt>
                <c:pt idx="4">
                  <c:v>96</c:v>
                </c:pt>
                <c:pt idx="5">
                  <c:v>26</c:v>
                </c:pt>
                <c:pt idx="6">
                  <c:v>87</c:v>
                </c:pt>
                <c:pt idx="7">
                  <c:v>92</c:v>
                </c:pt>
                <c:pt idx="8">
                  <c:v>72</c:v>
                </c:pt>
                <c:pt idx="9">
                  <c:v>76</c:v>
                </c:pt>
                <c:pt idx="10">
                  <c:v>81</c:v>
                </c:pt>
                <c:pt idx="11">
                  <c:v>86</c:v>
                </c:pt>
                <c:pt idx="12">
                  <c:v>86</c:v>
                </c:pt>
                <c:pt idx="13">
                  <c:v>90</c:v>
                </c:pt>
                <c:pt idx="14">
                  <c:v>103</c:v>
                </c:pt>
                <c:pt idx="15">
                  <c:v>84</c:v>
                </c:pt>
                <c:pt idx="16">
                  <c:v>94</c:v>
                </c:pt>
                <c:pt idx="17">
                  <c:v>84</c:v>
                </c:pt>
                <c:pt idx="18">
                  <c:v>97</c:v>
                </c:pt>
                <c:pt idx="19">
                  <c:v>83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2FF-4ADC-BD12-5ECC22A13AE4}"/>
            </c:ext>
          </c:extLst>
        </c:ser>
        <c:ser>
          <c:idx val="1"/>
          <c:order val="1"/>
          <c:tx>
            <c:strRef>
              <c:f>Citrus!$A$6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multiLvlStrRef>
              <c:f>Citrus!$B$3:$U$4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Citrus!$B$6:$U$6</c:f>
              <c:numCache>
                <c:formatCode>_(* #,##0_);_(* \(#,##0\);_(* "-"??_);_(@_)</c:formatCode>
                <c:ptCount val="20"/>
                <c:pt idx="0">
                  <c:v>84</c:v>
                </c:pt>
                <c:pt idx="1">
                  <c:v>66</c:v>
                </c:pt>
                <c:pt idx="2">
                  <c:v>76</c:v>
                </c:pt>
                <c:pt idx="3">
                  <c:v>88</c:v>
                </c:pt>
                <c:pt idx="4">
                  <c:v>69</c:v>
                </c:pt>
                <c:pt idx="5">
                  <c:v>4</c:v>
                </c:pt>
                <c:pt idx="6">
                  <c:v>37</c:v>
                </c:pt>
                <c:pt idx="7">
                  <c:v>24</c:v>
                </c:pt>
                <c:pt idx="8">
                  <c:v>19</c:v>
                </c:pt>
                <c:pt idx="9">
                  <c:v>19</c:v>
                </c:pt>
                <c:pt idx="10">
                  <c:v>21</c:v>
                </c:pt>
                <c:pt idx="11">
                  <c:v>31</c:v>
                </c:pt>
                <c:pt idx="12">
                  <c:v>42</c:v>
                </c:pt>
                <c:pt idx="13">
                  <c:v>71</c:v>
                </c:pt>
                <c:pt idx="14">
                  <c:v>62</c:v>
                </c:pt>
                <c:pt idx="15">
                  <c:v>89</c:v>
                </c:pt>
                <c:pt idx="16">
                  <c:v>55</c:v>
                </c:pt>
                <c:pt idx="17">
                  <c:v>86</c:v>
                </c:pt>
                <c:pt idx="18">
                  <c:v>60</c:v>
                </c:pt>
                <c:pt idx="19">
                  <c:v>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FF-4ADC-BD12-5ECC22A13A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Auto Techs and Mechanics</a:t>
          </a:r>
          <a:endParaRPr lang="en-US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DA00020-956E-4BE4-AF6B-AC8515A76FE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Bartenders</a:t>
          </a:r>
          <a:endParaRPr lang="en-US" dirty="0">
            <a:latin typeface="Tw Cen MT" panose="020B0602020104020603" pitchFamily="34" charset="0"/>
          </a:endParaRPr>
        </a:p>
      </dgm:t>
    </dgm:pt>
    <dgm:pt modelId="{771063BB-B9F6-421A-B5AB-AE4182491981}" type="par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8AF4026-EAF3-41FF-BDA6-AE40D39EA313}" type="sib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Carpenters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E243AC4-8263-4671-A9E0-68BC1C15C7A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HVAC and Refrigeration Mechanics</a:t>
          </a:r>
          <a:endParaRPr lang="en-US" dirty="0">
            <a:latin typeface="Tw Cen MT" panose="020B0602020104020603" pitchFamily="34" charset="0"/>
          </a:endParaRPr>
        </a:p>
      </dgm:t>
    </dgm:pt>
    <dgm:pt modelId="{3EF1F645-3CC2-4BE8-B3EC-EEB91B9834BB}" type="parTrans" cxnId="{42DE444E-6D29-44ED-85A3-36D55284204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761A864-0DFB-4BEC-BC3B-90F4DBBD5717}" type="sibTrans" cxnId="{42DE444E-6D29-44ED-85A3-36D55284204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9368B38-2989-4883-8939-2CA5326F7D9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Paralegals and Legal Assistants</a:t>
          </a:r>
          <a:endParaRPr lang="en-US" dirty="0">
            <a:latin typeface="Tw Cen MT" panose="020B0602020104020603" pitchFamily="34" charset="0"/>
          </a:endParaRPr>
        </a:p>
      </dgm:t>
    </dgm:pt>
    <dgm:pt modelId="{028A9F43-7B66-48DF-AFE6-D00BB16C87F4}" type="parTrans" cxnId="{3023BF4C-A47A-4373-8F93-035ACD662C2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7A7BA60-949E-4878-8AE2-82AFBBD43F21}" type="sibTrans" cxnId="{3023BF4C-A47A-4373-8F93-035ACD662C2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E9E23E1-87E6-4C93-8D3F-7C4325D1F57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Paramedics</a:t>
          </a:r>
          <a:endParaRPr lang="en-US">
            <a:latin typeface="Tw Cen MT" panose="020B0602020104020603" pitchFamily="34" charset="0"/>
          </a:endParaRPr>
        </a:p>
      </dgm:t>
    </dgm:pt>
    <dgm:pt modelId="{CB6D21FA-1421-4E31-8250-F81FDEAB06A4}" type="parTrans" cxnId="{082DC92F-5219-4F88-B05B-4CF14F46CFC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0DE7FE2-CDD8-417E-B5B6-46C60D768646}" type="sibTrans" cxnId="{082DC92F-5219-4F88-B05B-4CF14F46CFC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6F0C23C-6E82-4E47-8E13-5B10C7297E4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Plumbers, Pipefitters, and Steamfitters</a:t>
          </a:r>
          <a:endParaRPr lang="en-US" dirty="0">
            <a:latin typeface="Tw Cen MT" panose="020B0602020104020603" pitchFamily="34" charset="0"/>
          </a:endParaRPr>
        </a:p>
      </dgm:t>
    </dgm:pt>
    <dgm:pt modelId="{6A3B96D3-51B8-4A2F-BFAE-1CC170B2292C}" type="parTrans" cxnId="{9A107ED0-D949-4021-AD95-A7153599A23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C558FC8-2FB3-4796-A674-8F73FED490C5}" type="sibTrans" cxnId="{9A107ED0-D949-4021-AD95-A7153599A23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DAD6C42-555D-4FA9-AAF5-CB02DC32E8B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Police and Sheriff's Patrol Officers</a:t>
          </a:r>
          <a:endParaRPr lang="en-US">
            <a:latin typeface="Tw Cen MT" panose="020B0602020104020603" pitchFamily="34" charset="0"/>
          </a:endParaRPr>
        </a:p>
      </dgm:t>
    </dgm:pt>
    <dgm:pt modelId="{3CD33EBE-DA91-4473-BF32-6E97A0E8194D}" type="parTrans" cxnId="{3102F5B5-B6F4-47B5-BA65-A537402A0C7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5FFB692-C76B-42C5-AB81-FE3AAF338BE8}" type="sibTrans" cxnId="{3102F5B5-B6F4-47B5-BA65-A537402A0C7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50FD915-E6DA-4FED-948D-1818E0120A8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Cashiers</a:t>
          </a:r>
          <a:endParaRPr lang="en-US" dirty="0">
            <a:latin typeface="Tw Cen MT" panose="020B0602020104020603" pitchFamily="34" charset="0"/>
          </a:endParaRPr>
        </a:p>
      </dgm:t>
    </dgm:pt>
    <dgm:pt modelId="{3A4A311E-C391-4D3B-87BC-4A14D5292684}" type="parTrans" cxnId="{DC779DEB-7DEF-4BCC-99F2-0B28806377A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9321732-A000-45E5-8E17-B71C0A5C3E4E}" type="sibTrans" cxnId="{DC779DEB-7DEF-4BCC-99F2-0B28806377A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6EE2EB4-28D8-4782-8692-BC52FBB2844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Restaurant Cooks</a:t>
          </a:r>
          <a:endParaRPr lang="en-US">
            <a:latin typeface="Tw Cen MT" panose="020B0602020104020603" pitchFamily="34" charset="0"/>
          </a:endParaRPr>
        </a:p>
      </dgm:t>
    </dgm:pt>
    <dgm:pt modelId="{E2B81A0B-988F-4F5E-B0F3-DF1BA7C352AF}" type="parTrans" cxnId="{07A62152-C509-4A5A-867B-9DE7E8423FA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8432C26-8DB3-4620-9EF6-BA6CDE39E3D6}" type="sibTrans" cxnId="{07A62152-C509-4A5A-867B-9DE7E8423FA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28C385F-9390-47CB-BE37-6B6B5090DBD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Dishwashers</a:t>
          </a:r>
          <a:endParaRPr lang="en-US">
            <a:latin typeface="Tw Cen MT" panose="020B0602020104020603" pitchFamily="34" charset="0"/>
          </a:endParaRPr>
        </a:p>
      </dgm:t>
    </dgm:pt>
    <dgm:pt modelId="{E20E51E7-F21A-4DE8-8FB4-D16939274357}" type="parTrans" cxnId="{5AFD5521-3F46-4D4B-AFD5-05908C5F025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99EF907-1315-4646-83F5-F2A18BF4ABE5}" type="sibTrans" cxnId="{5AFD5521-3F46-4D4B-AFD5-05908C5F025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E9CC587-6996-4165-96F9-FBE2729D7D5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Food Preparation Workers</a:t>
          </a:r>
          <a:endParaRPr lang="en-US">
            <a:latin typeface="Tw Cen MT" panose="020B0602020104020603" pitchFamily="34" charset="0"/>
          </a:endParaRPr>
        </a:p>
      </dgm:t>
    </dgm:pt>
    <dgm:pt modelId="{FAB1DC9D-80DE-4B73-96E3-5D58E1064923}" type="parTrans" cxnId="{E7875058-57A7-4752-A9B9-4619EE97772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D67B6AB-F528-48F5-B88F-07A7CCC70D30}" type="sibTrans" cxnId="{E7875058-57A7-4752-A9B9-4619EE97772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BD4D288-EA81-4FE0-B867-09FE8FBE875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Hairdressers</a:t>
          </a:r>
          <a:endParaRPr lang="en-US">
            <a:latin typeface="Tw Cen MT" panose="020B0602020104020603" pitchFamily="34" charset="0"/>
          </a:endParaRPr>
        </a:p>
      </dgm:t>
    </dgm:pt>
    <dgm:pt modelId="{624E5BB3-1E20-42EA-B8F6-1B039A64266D}" type="parTrans" cxnId="{D1F40D75-1FB2-4555-865D-C041451C24F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EEA8236-243D-4415-A0AA-4802D51B3EE5}" type="sibTrans" cxnId="{D1F40D75-1FB2-4555-865D-C041451C24F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0DC4699-CAFD-4CC1-97C2-C6B1EF31846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Home Health and Personal Care Aides</a:t>
          </a:r>
          <a:endParaRPr lang="en-US">
            <a:latin typeface="Tw Cen MT" panose="020B0602020104020603" pitchFamily="34" charset="0"/>
          </a:endParaRPr>
        </a:p>
      </dgm:t>
    </dgm:pt>
    <dgm:pt modelId="{4F25E791-8FED-4F4B-B97E-073D8207A331}" type="parTrans" cxnId="{9B1257B2-E37D-48EC-B8D5-10804C933AB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8E943C3-E577-42C9-8136-498E014CB550}" type="sibTrans" cxnId="{9B1257B2-E37D-48EC-B8D5-10804C933AB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9FA7FFB-20BB-49C5-95E1-ECDC55B05AE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Hotel, Motel, and Resort Desk Clerks</a:t>
          </a:r>
          <a:endParaRPr lang="en-US">
            <a:latin typeface="Tw Cen MT" panose="020B0602020104020603" pitchFamily="34" charset="0"/>
          </a:endParaRPr>
        </a:p>
      </dgm:t>
    </dgm:pt>
    <dgm:pt modelId="{3AC1CD47-0621-48C4-858F-B65A95CEB7F5}" type="parTrans" cxnId="{FC6A98BA-D51A-42E3-9578-0ABAC2FE611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B8A2DD-8BD1-4C44-AE8F-93FB65FDAA15}" type="sibTrans" cxnId="{FC6A98BA-D51A-42E3-9578-0ABAC2FE611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B8B6885-3612-43B9-8763-C45B9F22617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Janitors and Cleaners</a:t>
          </a:r>
          <a:endParaRPr lang="en-US">
            <a:latin typeface="Tw Cen MT" panose="020B0602020104020603" pitchFamily="34" charset="0"/>
          </a:endParaRPr>
        </a:p>
      </dgm:t>
    </dgm:pt>
    <dgm:pt modelId="{604B678B-43A4-4FE7-8AB6-386B1282E56D}" type="parTrans" cxnId="{2A6BD8A1-1CED-47AE-8718-2E5A2CF62A9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0EF5FF4-EBD8-4F74-8404-35B85B270CA5}" type="sibTrans" cxnId="{2A6BD8A1-1CED-47AE-8718-2E5A2CF62A9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1D51AA8-5EEC-46DE-9B1C-E077CEF968A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Landscaping and Groundskeeping Workers</a:t>
          </a:r>
          <a:endParaRPr lang="en-US" dirty="0">
            <a:latin typeface="Tw Cen MT" panose="020B0602020104020603" pitchFamily="34" charset="0"/>
          </a:endParaRPr>
        </a:p>
      </dgm:t>
    </dgm:pt>
    <dgm:pt modelId="{504B62B3-9034-4760-9BEA-CE7CC4E672E9}" type="parTrans" cxnId="{06029050-6C49-4245-A73A-E1EBC80DE16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0255095-3723-4517-9A40-3DEE04A6B3E9}" type="sibTrans" cxnId="{06029050-6C49-4245-A73A-E1EBC80DE16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06155C4-6F7C-40E3-8E99-3E3CFDB0DD1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Laundry and Dry-Cleaning Workers</a:t>
          </a:r>
          <a:endParaRPr lang="en-US">
            <a:latin typeface="Tw Cen MT" panose="020B0602020104020603" pitchFamily="34" charset="0"/>
          </a:endParaRPr>
        </a:p>
      </dgm:t>
    </dgm:pt>
    <dgm:pt modelId="{F6995AD2-22F2-4247-BA74-98E3D5D547A0}" type="parTrans" cxnId="{EE904EC9-E3E4-4446-8821-107643FD66D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EEDE6C9-8572-45A6-87A9-49D17A3FEB02}" type="sibTrans" cxnId="{EE904EC9-E3E4-4446-8821-107643FD66D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8136690-FAC0-42A0-8516-E6AB75DC7E3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Maids and Housekeeping Cleaners</a:t>
          </a:r>
          <a:endParaRPr lang="en-US">
            <a:latin typeface="Tw Cen MT" panose="020B0602020104020603" pitchFamily="34" charset="0"/>
          </a:endParaRPr>
        </a:p>
      </dgm:t>
    </dgm:pt>
    <dgm:pt modelId="{8F5C98A3-6E43-435C-826D-D764F7566572}" type="parTrans" cxnId="{2BF7FFFE-63E3-4DCA-9C90-AABFEA2D359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D2E9D3E-6BFB-406B-8081-534BE55E27AD}" type="sibTrans" cxnId="{2BF7FFFE-63E3-4DCA-9C90-AABFEA2D359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37A2E9F-ED1D-469D-9475-F1799EC7A3A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Nursing Assistants</a:t>
          </a:r>
          <a:endParaRPr lang="en-US">
            <a:latin typeface="Tw Cen MT" panose="020B0602020104020603" pitchFamily="34" charset="0"/>
          </a:endParaRPr>
        </a:p>
      </dgm:t>
    </dgm:pt>
    <dgm:pt modelId="{B6E5A05C-6810-40CA-AF4E-BE9EE5510717}" type="parTrans" cxnId="{3E2D106B-8E0B-407B-927A-99AEFE36E1A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04949A5-EAF8-4015-9B45-5B999AEEBA2A}" type="sibTrans" cxnId="{3E2D106B-8E0B-407B-927A-99AEFE36E1A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A451D65-68E5-4E67-8A1C-4E589315C89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Preschool Teachers</a:t>
          </a:r>
          <a:endParaRPr lang="en-US">
            <a:latin typeface="Tw Cen MT" panose="020B0602020104020603" pitchFamily="34" charset="0"/>
          </a:endParaRPr>
        </a:p>
      </dgm:t>
    </dgm:pt>
    <dgm:pt modelId="{23071A52-D548-4F72-A036-EB0338ECFF94}" type="parTrans" cxnId="{FF802A1C-BA7B-45EF-8257-CC172E685E1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F65CA9D-8086-4D41-9D72-A17C5ADAA9BD}" type="sibTrans" cxnId="{FF802A1C-BA7B-45EF-8257-CC172E685E1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2AAFD58-99B4-43CF-A74A-095A705AA5F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Receptionists</a:t>
          </a:r>
          <a:endParaRPr lang="en-US">
            <a:latin typeface="Tw Cen MT" panose="020B0602020104020603" pitchFamily="34" charset="0"/>
          </a:endParaRPr>
        </a:p>
      </dgm:t>
    </dgm:pt>
    <dgm:pt modelId="{03B70C69-574D-426B-98D0-43C2D72345A6}" type="parTrans" cxnId="{BF7FE326-C833-4347-921B-04C89F14BE8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F239D06-951C-4E3E-8BF2-9C15E0B97D5E}" type="sibTrans" cxnId="{BF7FE326-C833-4347-921B-04C89F14BE8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524A350-CEFC-4F88-9DD8-88D3622505A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Salespersons</a:t>
          </a:r>
          <a:endParaRPr lang="en-US">
            <a:latin typeface="Tw Cen MT" panose="020B0602020104020603" pitchFamily="34" charset="0"/>
          </a:endParaRPr>
        </a:p>
      </dgm:t>
    </dgm:pt>
    <dgm:pt modelId="{3473E074-439E-4AC2-990D-1C39C3F15805}" type="parTrans" cxnId="{FC6A7CCF-D544-443D-8591-813A46A3891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0F07615-C97B-4C9E-9C71-0F712D5C918D}" type="sibTrans" cxnId="{FC6A7CCF-D544-443D-8591-813A46A3891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1523AD9-4245-4E81-9C7F-D60EC7D0C16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Security Guards</a:t>
          </a:r>
          <a:endParaRPr lang="en-US">
            <a:latin typeface="Tw Cen MT" panose="020B0602020104020603" pitchFamily="34" charset="0"/>
          </a:endParaRPr>
        </a:p>
      </dgm:t>
    </dgm:pt>
    <dgm:pt modelId="{E5421DC4-8C9E-40EF-BD18-7357DB4D45F6}" type="parTrans" cxnId="{CCA0BF55-5C0B-4538-A37D-E6C51CD7C18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76AEA8E-75F0-47DF-9F09-CB12E59E238C}" type="sibTrans" cxnId="{CCA0BF55-5C0B-4538-A37D-E6C51CD7C18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1B8F884-F715-43A9-BEE1-93A2C8B7891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Waitstaff</a:t>
          </a:r>
          <a:endParaRPr lang="en-US">
            <a:latin typeface="Tw Cen MT" panose="020B0602020104020603" pitchFamily="34" charset="0"/>
          </a:endParaRPr>
        </a:p>
      </dgm:t>
    </dgm:pt>
    <dgm:pt modelId="{C41612E3-2059-4F4E-A5AA-C835987E8FFD}" type="parTrans" cxnId="{6402DD83-A0F7-405E-AEAA-4F57F1DA8EE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A2E7C9D-9A7D-4694-92E1-BEBF74FF38A4}" type="sibTrans" cxnId="{6402DD83-A0F7-405E-AEAA-4F57F1DA8EE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41DA1BA-AAE6-4E4D-81A6-FDE088D64DD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Child, Family, and School Social Workers</a:t>
          </a:r>
          <a:endParaRPr lang="en-US">
            <a:latin typeface="Tw Cen MT" panose="020B0602020104020603" pitchFamily="34" charset="0"/>
          </a:endParaRPr>
        </a:p>
      </dgm:t>
    </dgm:pt>
    <dgm:pt modelId="{ECAFB11B-91D7-47B4-B4A2-9576C0740C5D}" type="parTrans" cxnId="{A722D98B-E85B-4FCB-A24D-57B381D49A1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6269975-51E6-4764-A737-10AAAFD0AE19}" type="sibTrans" cxnId="{A722D98B-E85B-4FCB-A24D-57B381D49A1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F1E74D5-D652-4F3B-A6EA-9BC0E9DFD2B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Construction Laborers</a:t>
          </a:r>
          <a:endParaRPr lang="en-US">
            <a:latin typeface="Tw Cen MT" panose="020B0602020104020603" pitchFamily="34" charset="0"/>
          </a:endParaRPr>
        </a:p>
      </dgm:t>
    </dgm:pt>
    <dgm:pt modelId="{4513098C-AF5F-45AD-A7FB-C94B6008BB34}" type="parTrans" cxnId="{A3B5349C-7D95-40DD-BEC4-9A09D3C0300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9254CB8-BF02-4B8F-8BC9-E2D8EFC5E4AB}" type="sibTrans" cxnId="{A3B5349C-7D95-40DD-BEC4-9A09D3C0300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54A7076-AB3F-4894-B107-0C2E4B9808C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Reps</a:t>
          </a:r>
          <a:endParaRPr lang="en-US">
            <a:latin typeface="Tw Cen MT" panose="020B0602020104020603" pitchFamily="34" charset="0"/>
          </a:endParaRPr>
        </a:p>
      </dgm:t>
    </dgm:pt>
    <dgm:pt modelId="{30BA2506-E78E-4EDB-A211-9705882CBE22}" type="parTrans" cxnId="{DC34CE97-96A9-49EA-AEEF-BC90471B526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3F33D33-49EE-41D6-85FC-5CE88EF28D25}" type="sibTrans" cxnId="{DC34CE97-96A9-49EA-AEEF-BC90471B526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FE22F14-1B6B-445F-84FA-9536B0A1DC3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Dental Assistants</a:t>
          </a:r>
          <a:endParaRPr lang="en-US">
            <a:latin typeface="Tw Cen MT" panose="020B0602020104020603" pitchFamily="34" charset="0"/>
          </a:endParaRPr>
        </a:p>
      </dgm:t>
    </dgm:pt>
    <dgm:pt modelId="{5C50AC6B-FBD3-48F3-A792-2EF1B487B3BA}" type="parTrans" cxnId="{7F27735D-999C-4AA5-9542-9F41EF5BA30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AFDB545-AB79-4114-B64B-342B1C235AFC}" type="sibTrans" cxnId="{7F27735D-999C-4AA5-9542-9F41EF5BA30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6CA57B1-836A-4377-BDBD-2A18509E331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Firefighters</a:t>
          </a:r>
          <a:endParaRPr lang="en-US">
            <a:latin typeface="Tw Cen MT" panose="020B0602020104020603" pitchFamily="34" charset="0"/>
          </a:endParaRPr>
        </a:p>
      </dgm:t>
    </dgm:pt>
    <dgm:pt modelId="{ED1724B4-77C5-45EA-9EE7-1F810BA5494B}" type="parTrans" cxnId="{36367DEE-B3FF-4C55-87D3-06FACEFE02A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046E5A6-D807-4310-A37F-3724EF5677DB}" type="sibTrans" cxnId="{36367DEE-B3FF-4C55-87D3-06FACEFE02A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177EA2D-2D17-4F15-A287-44B13CFE6DD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Heavy and Tractor-Trailer Truck Drivers</a:t>
          </a:r>
          <a:endParaRPr lang="en-US">
            <a:latin typeface="Tw Cen MT" panose="020B0602020104020603" pitchFamily="34" charset="0"/>
          </a:endParaRPr>
        </a:p>
      </dgm:t>
    </dgm:pt>
    <dgm:pt modelId="{6E710FCA-4014-4C97-9C0E-C76ACE7D7428}" type="parTrans" cxnId="{C6B2A20F-E3C2-4CE7-8317-AEB6DEF93C8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12D4479-868B-42BD-AC5E-47EC4247379A}" type="sibTrans" cxnId="{C6B2A20F-E3C2-4CE7-8317-AEB6DEF93C8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252BA9E-0FEC-4A9E-83B0-3C7B1ADEB29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Light Truck Drivers</a:t>
          </a:r>
          <a:endParaRPr lang="en-US">
            <a:latin typeface="Tw Cen MT" panose="020B0602020104020603" pitchFamily="34" charset="0"/>
          </a:endParaRPr>
        </a:p>
      </dgm:t>
    </dgm:pt>
    <dgm:pt modelId="{41E97EC5-773C-4D08-900D-A07714DBA1FB}" type="parTrans" cxnId="{1A6A7F48-A609-4A64-9B66-23EF2EA94A8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939DC2F-687E-4881-942E-45C088F4055B}" type="sibTrans" cxnId="{1A6A7F48-A609-4A64-9B66-23EF2EA94A8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F7E2754-8539-4BF6-B5FD-BA7F4C28315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EEBE2C34-C690-4F4D-B57A-6362C6A6DBE2}" type="parTrans" cxnId="{2D719EA5-5769-452B-A6E9-A39E20AC70B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AB4DC0B-7073-4C83-A12A-7C31BB8B3607}" type="sibTrans" cxnId="{2D719EA5-5769-452B-A6E9-A39E20AC70B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66DC73F-F742-478D-B2BE-F66EEEEED08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Assistants</a:t>
          </a:r>
          <a:endParaRPr lang="en-US" dirty="0">
            <a:latin typeface="Tw Cen MT" panose="020B0602020104020603" pitchFamily="34" charset="0"/>
          </a:endParaRPr>
        </a:p>
      </dgm:t>
    </dgm:pt>
    <dgm:pt modelId="{76EB5377-C004-4593-9E66-F84F25354F88}" type="parTrans" cxnId="{F9DE53E4-6BE4-48C0-8636-2B39A9503EC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7EB7C25-B83B-4789-9F12-00CCD1AF2B02}" type="sibTrans" cxnId="{F9DE53E4-6BE4-48C0-8636-2B39A9503EC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82B32CC-8053-4112-9399-C75F9AA6445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Office Clerks</a:t>
          </a:r>
          <a:endParaRPr lang="en-US">
            <a:latin typeface="Tw Cen MT" panose="020B0602020104020603" pitchFamily="34" charset="0"/>
          </a:endParaRPr>
        </a:p>
      </dgm:t>
    </dgm:pt>
    <dgm:pt modelId="{EFDFA4C4-C1C6-402E-99D8-ACEBEBB86334}" type="parTrans" cxnId="{C5A95E02-8137-4BA5-8191-D3B0DF5304B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194359B-BE0C-429B-92AA-4DD01C6067B5}" type="sibTrans" cxnId="{C5A95E02-8137-4BA5-8191-D3B0DF5304B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4DF7D69-BE65-4E75-A2AC-332F4E5202B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Pharmacy Techs</a:t>
          </a:r>
          <a:endParaRPr lang="en-US">
            <a:latin typeface="Tw Cen MT" panose="020B0602020104020603" pitchFamily="34" charset="0"/>
          </a:endParaRPr>
        </a:p>
      </dgm:t>
    </dgm:pt>
    <dgm:pt modelId="{1D751878-7DDB-4073-BD13-30946F0BA163}" type="parTrans" cxnId="{BFBB0ACA-D8F5-4E46-B9E3-CFA2E9B9FEF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C80E795-39F5-4E74-8049-2A908500AB79}" type="sibTrans" cxnId="{BFBB0ACA-D8F5-4E46-B9E3-CFA2E9B9FEF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F345C60-30DC-4390-A9B0-28DDA45927F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Roofers</a:t>
          </a:r>
          <a:endParaRPr lang="en-US">
            <a:latin typeface="Tw Cen MT" panose="020B0602020104020603" pitchFamily="34" charset="0"/>
          </a:endParaRPr>
        </a:p>
      </dgm:t>
    </dgm:pt>
    <dgm:pt modelId="{1292D754-4CBB-4EAF-A9F5-FEF50B2325B3}" type="parTrans" cxnId="{FF1012DA-AEB3-4765-9248-32734553D60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1C56F21-7483-425E-9176-FD8FDE4A977D}" type="sibTrans" cxnId="{FF1012DA-AEB3-4765-9248-32734553D60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6E19981-E76C-4D8F-A60D-9BE999C9DAF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Secretaries and Administrative Assistants</a:t>
          </a:r>
          <a:endParaRPr lang="en-US">
            <a:latin typeface="Tw Cen MT" panose="020B0602020104020603" pitchFamily="34" charset="0"/>
          </a:endParaRPr>
        </a:p>
      </dgm:t>
    </dgm:pt>
    <dgm:pt modelId="{960C8540-C9C1-4B5D-B643-459D6BEA9CB2}" type="parTrans" cxnId="{90EAAC41-597B-41C1-80BD-F9E87B20972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EC4F744-1ECD-4BBB-A37D-09C7DA254FB8}" type="sibTrans" cxnId="{90EAAC41-597B-41C1-80BD-F9E87B20972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45CDD4F-8E0D-4BCA-9C3E-4CBF1E82859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Tellers</a:t>
          </a:r>
          <a:endParaRPr lang="en-US">
            <a:latin typeface="Tw Cen MT" panose="020B0602020104020603" pitchFamily="34" charset="0"/>
          </a:endParaRPr>
        </a:p>
      </dgm:t>
    </dgm:pt>
    <dgm:pt modelId="{637DB887-87C5-4853-AD2B-FCA49E55D89E}" type="parTrans" cxnId="{A5F7202D-72CB-451D-86A2-ADB71CF5FAC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7C532FA-E8D0-432F-9903-C0BC7C1CF325}" type="sibTrans" cxnId="{A5F7202D-72CB-451D-86A2-ADB71CF5FAC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8CBF394-5807-4249-B8BC-6523DD476DA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Veterinary Techs</a:t>
          </a:r>
          <a:endParaRPr lang="en-US">
            <a:latin typeface="Tw Cen MT" panose="020B0602020104020603" pitchFamily="34" charset="0"/>
          </a:endParaRPr>
        </a:p>
      </dgm:t>
    </dgm:pt>
    <dgm:pt modelId="{1B0FBB14-9106-43E7-A213-E5436EE48509}" type="parTrans" cxnId="{A585B872-0E45-45FB-B996-4E3D0B64A21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074B909-1722-4345-A268-6F7737BD9B70}" type="sibTrans" cxnId="{A585B872-0E45-45FB-B996-4E3D0B64A21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E1BAD2B-03A5-49A4-854F-69D28A5548D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1" i="0" dirty="0">
              <a:latin typeface="Tw Cen MT" panose="020B0602020104020603" pitchFamily="34" charset="0"/>
            </a:rPr>
            <a:t>Fast Food and Counter Workers (&lt;$600)</a:t>
          </a:r>
        </a:p>
      </dgm:t>
    </dgm:pt>
    <dgm:pt modelId="{7DB4EAAC-FF78-4964-8205-5473A7229A7D}" type="parTrans" cxnId="{B617921E-50A8-4A3D-887F-0890950FCA2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03A7BC8-0DD4-4968-8637-269D29AC3571}" type="sibTrans" cxnId="{B617921E-50A8-4A3D-887F-0890950FCA2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5A95E02-8137-4BA5-8191-D3B0DF5304B6}" srcId="{930452E1-293A-4804-9AD2-E53B94608D56}" destId="{B82B32CC-8053-4112-9399-C75F9AA6445A}" srcOrd="10" destOrd="0" parTransId="{EFDFA4C4-C1C6-402E-99D8-ACEBEBB86334}" sibTransId="{B194359B-BE0C-429B-92AA-4DD01C6067B5}"/>
    <dgm:cxn modelId="{92C39505-AAA3-4609-9245-6E8400B362CE}" type="presOf" srcId="{50DC4699-CAFD-4CC1-97C2-C6B1EF31846B}" destId="{0045AAE0-9BB3-4F66-A39D-FC0233DDC39E}" srcOrd="0" destOrd="7" presId="urn:microsoft.com/office/officeart/2005/8/layout/hList1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7BA90B0D-065C-4637-936F-159D00D7E78C}" type="presOf" srcId="{D9FA7FFB-20BB-49C5-95E1-ECDC55B05AE1}" destId="{0045AAE0-9BB3-4F66-A39D-FC0233DDC39E}" srcOrd="0" destOrd="8" presId="urn:microsoft.com/office/officeart/2005/8/layout/hList1"/>
    <dgm:cxn modelId="{C6B2A20F-E3C2-4CE7-8317-AEB6DEF93C85}" srcId="{930452E1-293A-4804-9AD2-E53B94608D56}" destId="{C177EA2D-2D17-4F15-A287-44B13CFE6DDB}" srcOrd="6" destOrd="0" parTransId="{6E710FCA-4014-4C97-9C0E-C76ACE7D7428}" sibTransId="{E12D4479-868B-42BD-AC5E-47EC4247379A}"/>
    <dgm:cxn modelId="{EAB2F114-EEDE-4A44-9678-3BD57DB55863}" type="presOf" srcId="{154A7076-AB3F-4894-B107-0C2E4B9808C9}" destId="{11FB7C73-6081-42C7-8E15-28075061167B}" srcOrd="0" destOrd="3" presId="urn:microsoft.com/office/officeart/2005/8/layout/hList1"/>
    <dgm:cxn modelId="{2E2EB71B-0273-4B2A-9E1A-ABEA66F3B309}" type="presOf" srcId="{C177EA2D-2D17-4F15-A287-44B13CFE6DDB}" destId="{11FB7C73-6081-42C7-8E15-28075061167B}" srcOrd="0" destOrd="6" presId="urn:microsoft.com/office/officeart/2005/8/layout/hList1"/>
    <dgm:cxn modelId="{FF802A1C-BA7B-45EF-8257-CC172E685E1B}" srcId="{984116C9-7CB8-4743-8FBA-68A8BA0D0389}" destId="{9A451D65-68E5-4E67-8A1C-4E589315C890}" srcOrd="14" destOrd="0" parTransId="{23071A52-D548-4F72-A036-EB0338ECFF94}" sibTransId="{7F65CA9D-8086-4D41-9D72-A17C5ADAA9BD}"/>
    <dgm:cxn modelId="{B617921E-50A8-4A3D-887F-0890950FCA24}" srcId="{984116C9-7CB8-4743-8FBA-68A8BA0D0389}" destId="{8E1BAD2B-03A5-49A4-854F-69D28A5548D3}" srcOrd="0" destOrd="0" parTransId="{7DB4EAAC-FF78-4964-8205-5473A7229A7D}" sibTransId="{703A7BC8-0DD4-4968-8637-269D29AC3571}"/>
    <dgm:cxn modelId="{5AFD5521-3F46-4D4B-AFD5-05908C5F025A}" srcId="{984116C9-7CB8-4743-8FBA-68A8BA0D0389}" destId="{228C385F-9390-47CB-BE37-6B6B5090DBD9}" srcOrd="4" destOrd="0" parTransId="{E20E51E7-F21A-4DE8-8FB4-D16939274357}" sibTransId="{299EF907-1315-4646-83F5-F2A18BF4ABE5}"/>
    <dgm:cxn modelId="{BF7FE326-C833-4347-921B-04C89F14BE8A}" srcId="{984116C9-7CB8-4743-8FBA-68A8BA0D0389}" destId="{C2AAFD58-99B4-43CF-A74A-095A705AA5F1}" srcOrd="15" destOrd="0" parTransId="{03B70C69-574D-426B-98D0-43C2D72345A6}" sibTransId="{EF239D06-951C-4E3E-8BF2-9C15E0B97D5E}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033FBE2C-E87C-4720-A405-8BA9D157FA37}" type="presOf" srcId="{0DAD6C42-555D-4FA9-AAF5-CB02DC32E8B1}" destId="{34083978-5BA0-40E3-AB18-2F3A89BB9529}" srcOrd="0" destOrd="5" presId="urn:microsoft.com/office/officeart/2005/8/layout/hList1"/>
    <dgm:cxn modelId="{A5F7202D-72CB-451D-86A2-ADB71CF5FACA}" srcId="{930452E1-293A-4804-9AD2-E53B94608D56}" destId="{545CDD4F-8E0D-4BCA-9C3E-4CBF1E828594}" srcOrd="14" destOrd="0" parTransId="{637DB887-87C5-4853-AD2B-FCA49E55D89E}" sibTransId="{27C532FA-E8D0-432F-9903-C0BC7C1CF325}"/>
    <dgm:cxn modelId="{082DC92F-5219-4F88-B05B-4CF14F46CFC9}" srcId="{4F795D33-588E-4F04-A4A9-549DB1C8E26C}" destId="{0E9E23E1-87E6-4C93-8D3F-7C4325D1F575}" srcOrd="3" destOrd="0" parTransId="{CB6D21FA-1421-4E31-8250-F81FDEAB06A4}" sibTransId="{70DE7FE2-CDD8-417E-B5B6-46C60D768646}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45C0D334-0102-4D2B-917F-FA42C339E236}" type="presOf" srcId="{66E19981-E76C-4D8F-A60D-9BE999C9DAFC}" destId="{11FB7C73-6081-42C7-8E15-28075061167B}" srcOrd="0" destOrd="13" presId="urn:microsoft.com/office/officeart/2005/8/layout/hList1"/>
    <dgm:cxn modelId="{48FFAD3F-5C02-4757-A77D-C6E2777FA7C8}" type="presOf" srcId="{18CBF394-5807-4249-B8BC-6523DD476DAC}" destId="{11FB7C73-6081-42C7-8E15-28075061167B}" srcOrd="0" destOrd="15" presId="urn:microsoft.com/office/officeart/2005/8/layout/hList1"/>
    <dgm:cxn modelId="{E70EDE3F-5F06-49CE-BA13-8F4B90A47620}" type="presOf" srcId="{B4DF7D69-BE65-4E75-A2AC-332F4E5202BE}" destId="{11FB7C73-6081-42C7-8E15-28075061167B}" srcOrd="0" destOrd="11" presId="urn:microsoft.com/office/officeart/2005/8/layout/hList1"/>
    <dgm:cxn modelId="{6F2AB940-3089-45E5-A02D-4D91C5DD136C}" type="presOf" srcId="{0E9E23E1-87E6-4C93-8D3F-7C4325D1F575}" destId="{34083978-5BA0-40E3-AB18-2F3A89BB9529}" srcOrd="0" destOrd="3" presId="urn:microsoft.com/office/officeart/2005/8/layout/hList1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7F27735D-999C-4AA5-9542-9F41EF5BA30B}" srcId="{930452E1-293A-4804-9AD2-E53B94608D56}" destId="{1FE22F14-1B6B-445F-84FA-9536B0A1DC36}" srcOrd="4" destOrd="0" parTransId="{5C50AC6B-FBD3-48F3-A792-2EF1B487B3BA}" sibTransId="{BAFDB545-AB79-4114-B64B-342B1C235AFC}"/>
    <dgm:cxn modelId="{04881A60-2A71-4413-9951-5394A702786A}" type="presOf" srcId="{9A451D65-68E5-4E67-8A1C-4E589315C890}" destId="{0045AAE0-9BB3-4F66-A39D-FC0233DDC39E}" srcOrd="0" destOrd="14" presId="urn:microsoft.com/office/officeart/2005/8/layout/hList1"/>
    <dgm:cxn modelId="{90EAAC41-597B-41C1-80BD-F9E87B20972C}" srcId="{930452E1-293A-4804-9AD2-E53B94608D56}" destId="{66E19981-E76C-4D8F-A60D-9BE999C9DAFC}" srcOrd="13" destOrd="0" parTransId="{960C8540-C9C1-4B5D-B643-459D6BEA9CB2}" sibTransId="{6EC4F744-1ECD-4BBB-A37D-09C7DA254FB8}"/>
    <dgm:cxn modelId="{B9D9CF63-CF54-4EC1-B728-0306BEAB214A}" type="presOf" srcId="{8E1BAD2B-03A5-49A4-854F-69D28A5548D3}" destId="{0045AAE0-9BB3-4F66-A39D-FC0233DDC39E}" srcOrd="0" destOrd="0" presId="urn:microsoft.com/office/officeart/2005/8/layout/hList1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0C19AC67-CC09-41B4-ABFF-556EA753FF18}" type="presOf" srcId="{EE243AC4-8263-4671-A9E0-68BC1C15C7AD}" destId="{34083978-5BA0-40E3-AB18-2F3A89BB9529}" srcOrd="0" destOrd="1" presId="urn:microsoft.com/office/officeart/2005/8/layout/hList1"/>
    <dgm:cxn modelId="{1A6A7F48-A609-4A64-9B66-23EF2EA94A8D}" srcId="{930452E1-293A-4804-9AD2-E53B94608D56}" destId="{7252BA9E-0FEC-4A9E-83B0-3C7B1ADEB295}" srcOrd="7" destOrd="0" parTransId="{41E97EC5-773C-4D08-900D-A07714DBA1FB}" sibTransId="{C939DC2F-687E-4881-942E-45C088F4055B}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3E2D106B-8E0B-407B-927A-99AEFE36E1A8}" srcId="{984116C9-7CB8-4743-8FBA-68A8BA0D0389}" destId="{A37A2E9F-ED1D-469D-9475-F1799EC7A3A1}" srcOrd="13" destOrd="0" parTransId="{B6E5A05C-6810-40CA-AF4E-BE9EE5510717}" sibTransId="{F04949A5-EAF8-4015-9B45-5B999AEEBA2A}"/>
    <dgm:cxn modelId="{3023BF4C-A47A-4373-8F93-035ACD662C24}" srcId="{4F795D33-588E-4F04-A4A9-549DB1C8E26C}" destId="{39368B38-2989-4883-8939-2CA5326F7D99}" srcOrd="2" destOrd="0" parTransId="{028A9F43-7B66-48DF-AFE6-D00BB16C87F4}" sibTransId="{D7A7BA60-949E-4878-8AE2-82AFBBD43F21}"/>
    <dgm:cxn modelId="{1BFAF94C-253F-44C5-B35B-FC65E8DABEDC}" type="presOf" srcId="{C2AAFD58-99B4-43CF-A74A-095A705AA5F1}" destId="{0045AAE0-9BB3-4F66-A39D-FC0233DDC39E}" srcOrd="0" destOrd="15" presId="urn:microsoft.com/office/officeart/2005/8/layout/hList1"/>
    <dgm:cxn modelId="{CDE28A6D-38C7-4AEA-85F1-CAA73327C14C}" type="presOf" srcId="{A37A2E9F-ED1D-469D-9475-F1799EC7A3A1}" destId="{0045AAE0-9BB3-4F66-A39D-FC0233DDC39E}" srcOrd="0" destOrd="13" presId="urn:microsoft.com/office/officeart/2005/8/layout/hList1"/>
    <dgm:cxn modelId="{9BDD8D4D-41B9-4E3D-B203-20EC1148B442}" type="presOf" srcId="{0F1E74D5-D652-4F3B-A6EA-9BC0E9DFD2BB}" destId="{11FB7C73-6081-42C7-8E15-28075061167B}" srcOrd="0" destOrd="2" presId="urn:microsoft.com/office/officeart/2005/8/layout/hList1"/>
    <dgm:cxn modelId="{5D03CC4D-90B7-42C7-B106-2CB54BD9E3CB}" type="presOf" srcId="{E66DC73F-F742-478D-B2BE-F66EEEEED088}" destId="{11FB7C73-6081-42C7-8E15-28075061167B}" srcOrd="0" destOrd="9" presId="urn:microsoft.com/office/officeart/2005/8/layout/hList1"/>
    <dgm:cxn modelId="{42DE444E-6D29-44ED-85A3-36D55284204A}" srcId="{4F795D33-588E-4F04-A4A9-549DB1C8E26C}" destId="{EE243AC4-8263-4671-A9E0-68BC1C15C7AD}" srcOrd="1" destOrd="0" parTransId="{3EF1F645-3CC2-4BE8-B3EC-EEB91B9834BB}" sibTransId="{4761A864-0DFB-4BEC-BC3B-90F4DBBD5717}"/>
    <dgm:cxn modelId="{06029050-6C49-4245-A73A-E1EBC80DE16A}" srcId="{984116C9-7CB8-4743-8FBA-68A8BA0D0389}" destId="{71D51AA8-5EEC-46DE-9B1C-E077CEF968AB}" srcOrd="10" destOrd="0" parTransId="{504B62B3-9034-4760-9BEA-CE7CC4E672E9}" sibTransId="{40255095-3723-4517-9A40-3DEE04A6B3E9}"/>
    <dgm:cxn modelId="{07A62152-C509-4A5A-867B-9DE7E8423FAD}" srcId="{984116C9-7CB8-4743-8FBA-68A8BA0D0389}" destId="{A6EE2EB4-28D8-4782-8692-BC52FBB28447}" srcOrd="3" destOrd="0" parTransId="{E2B81A0B-988F-4F5E-B0F3-DF1BA7C352AF}" sibTransId="{68432C26-8DB3-4620-9EF6-BA6CDE39E3D6}"/>
    <dgm:cxn modelId="{A585B872-0E45-45FB-B996-4E3D0B64A210}" srcId="{930452E1-293A-4804-9AD2-E53B94608D56}" destId="{18CBF394-5807-4249-B8BC-6523DD476DAC}" srcOrd="15" destOrd="0" parTransId="{1B0FBB14-9106-43E7-A213-E5436EE48509}" sibTransId="{D074B909-1722-4345-A268-6F7737BD9B70}"/>
    <dgm:cxn modelId="{D1F40D75-1FB2-4555-865D-C041451C24F3}" srcId="{984116C9-7CB8-4743-8FBA-68A8BA0D0389}" destId="{2BD4D288-EA81-4FE0-B867-09FE8FBE875A}" srcOrd="6" destOrd="0" parTransId="{624E5BB3-1E20-42EA-B8F6-1B039A64266D}" sibTransId="{5EEA8236-243D-4415-A0AA-4802D51B3EE5}"/>
    <dgm:cxn modelId="{CCA0BF55-5C0B-4538-A37D-E6C51CD7C18B}" srcId="{984116C9-7CB8-4743-8FBA-68A8BA0D0389}" destId="{F1523AD9-4245-4E81-9C7F-D60EC7D0C168}" srcOrd="17" destOrd="0" parTransId="{E5421DC4-8C9E-40EF-BD18-7357DB4D45F6}" sibTransId="{076AEA8E-75F0-47DF-9F09-CB12E59E238C}"/>
    <dgm:cxn modelId="{AC333157-6300-4E1B-B0AC-12402BB21841}" type="presOf" srcId="{5B8B6885-3612-43B9-8763-C45B9F226175}" destId="{0045AAE0-9BB3-4F66-A39D-FC0233DDC39E}" srcOrd="0" destOrd="9" presId="urn:microsoft.com/office/officeart/2005/8/layout/hList1"/>
    <dgm:cxn modelId="{E7875058-57A7-4752-A9B9-4619EE977727}" srcId="{984116C9-7CB8-4743-8FBA-68A8BA0D0389}" destId="{1E9CC587-6996-4165-96F9-FBE2729D7D5E}" srcOrd="5" destOrd="0" parTransId="{FAB1DC9D-80DE-4B73-96E3-5D58E1064923}" sibTransId="{2D67B6AB-F528-48F5-B88F-07A7CCC70D30}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6402DD83-A0F7-405E-AEAA-4F57F1DA8EE5}" srcId="{984116C9-7CB8-4743-8FBA-68A8BA0D0389}" destId="{01B8F884-F715-43A9-BEE1-93A2C8B7891D}" srcOrd="18" destOrd="0" parTransId="{C41612E3-2059-4F4E-A5AA-C835987E8FFD}" sibTransId="{6A2E7C9D-9A7D-4694-92E1-BEBF74FF38A4}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CE79F187-2D3A-438E-9A63-5FE36B2B0170}" type="presOf" srcId="{DF345C60-30DC-4390-A9B0-28DDA45927F4}" destId="{11FB7C73-6081-42C7-8E15-28075061167B}" srcOrd="0" destOrd="12" presId="urn:microsoft.com/office/officeart/2005/8/layout/hList1"/>
    <dgm:cxn modelId="{A722D98B-E85B-4FCB-A24D-57B381D49A16}" srcId="{930452E1-293A-4804-9AD2-E53B94608D56}" destId="{241DA1BA-AAE6-4E4D-81A6-FDE088D64DDF}" srcOrd="1" destOrd="0" parTransId="{ECAFB11B-91D7-47B4-B4A2-9576C0740C5D}" sibTransId="{E6269975-51E6-4764-A737-10AAAFD0AE19}"/>
    <dgm:cxn modelId="{DC34CE97-96A9-49EA-AEEF-BC90471B526B}" srcId="{930452E1-293A-4804-9AD2-E53B94608D56}" destId="{154A7076-AB3F-4894-B107-0C2E4B9808C9}" srcOrd="3" destOrd="0" parTransId="{30BA2506-E78E-4EDB-A211-9705882CBE22}" sibTransId="{A3F33D33-49EE-41D6-85FC-5CE88EF28D25}"/>
    <dgm:cxn modelId="{49A49599-4FD8-4FDC-9345-E0885E3B13C1}" type="presOf" srcId="{241DA1BA-AAE6-4E4D-81A6-FDE088D64DDF}" destId="{11FB7C73-6081-42C7-8E15-28075061167B}" srcOrd="0" destOrd="1" presId="urn:microsoft.com/office/officeart/2005/8/layout/hList1"/>
    <dgm:cxn modelId="{A3B5349C-7D95-40DD-BEC4-9A09D3C03001}" srcId="{930452E1-293A-4804-9AD2-E53B94608D56}" destId="{0F1E74D5-D652-4F3B-A6EA-9BC0E9DFD2BB}" srcOrd="2" destOrd="0" parTransId="{4513098C-AF5F-45AD-A7FB-C94B6008BB34}" sibTransId="{D9254CB8-BF02-4B8F-8BC9-E2D8EFC5E4AB}"/>
    <dgm:cxn modelId="{7130409F-AF43-4715-8975-F8CC4F60BFBA}" type="presOf" srcId="{7252BA9E-0FEC-4A9E-83B0-3C7B1ADEB295}" destId="{11FB7C73-6081-42C7-8E15-28075061167B}" srcOrd="0" destOrd="7" presId="urn:microsoft.com/office/officeart/2005/8/layout/hList1"/>
    <dgm:cxn modelId="{2A6BD8A1-1CED-47AE-8718-2E5A2CF62A91}" srcId="{984116C9-7CB8-4743-8FBA-68A8BA0D0389}" destId="{5B8B6885-3612-43B9-8763-C45B9F226175}" srcOrd="9" destOrd="0" parTransId="{604B678B-43A4-4FE7-8AB6-386B1282E56D}" sibTransId="{B0EF5FF4-EBD8-4F74-8404-35B85B270CA5}"/>
    <dgm:cxn modelId="{2D719EA5-5769-452B-A6E9-A39E20AC70B4}" srcId="{930452E1-293A-4804-9AD2-E53B94608D56}" destId="{2F7E2754-8539-4BF6-B5FD-BA7F4C28315B}" srcOrd="8" destOrd="0" parTransId="{EEBE2C34-C690-4F4D-B57A-6362C6A6DBE2}" sibTransId="{6AB4DC0B-7073-4C83-A12A-7C31BB8B3607}"/>
    <dgm:cxn modelId="{3D672BA8-BCE5-4CE0-8740-47BEF2D3C7B8}" type="presOf" srcId="{76CA57B1-836A-4377-BDBD-2A18509E3314}" destId="{11FB7C73-6081-42C7-8E15-28075061167B}" srcOrd="0" destOrd="5" presId="urn:microsoft.com/office/officeart/2005/8/layout/hList1"/>
    <dgm:cxn modelId="{477EC8AB-2F2B-42B6-85F8-8BF77FCDBD50}" type="presOf" srcId="{A6F0C23C-6E82-4E47-8E13-5B10C7297E48}" destId="{34083978-5BA0-40E3-AB18-2F3A89BB9529}" srcOrd="0" destOrd="4" presId="urn:microsoft.com/office/officeart/2005/8/layout/hList1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569066AF-90D6-4F84-93A1-B946C2982DF8}" type="presOf" srcId="{B82B32CC-8053-4112-9399-C75F9AA6445A}" destId="{11FB7C73-6081-42C7-8E15-28075061167B}" srcOrd="0" destOrd="10" presId="urn:microsoft.com/office/officeart/2005/8/layout/hList1"/>
    <dgm:cxn modelId="{9B1257B2-E37D-48EC-B8D5-10804C933AB4}" srcId="{984116C9-7CB8-4743-8FBA-68A8BA0D0389}" destId="{50DC4699-CAFD-4CC1-97C2-C6B1EF31846B}" srcOrd="7" destOrd="0" parTransId="{4F25E791-8FED-4F4B-B97E-073D8207A331}" sibTransId="{48E943C3-E577-42C9-8136-498E014CB550}"/>
    <dgm:cxn modelId="{3102F5B5-B6F4-47B5-BA65-A537402A0C70}" srcId="{4F795D33-588E-4F04-A4A9-549DB1C8E26C}" destId="{0DAD6C42-555D-4FA9-AAF5-CB02DC32E8B1}" srcOrd="5" destOrd="0" parTransId="{3CD33EBE-DA91-4473-BF32-6E97A0E8194D}" sibTransId="{65FFB692-C76B-42C5-AB81-FE3AAF338BE8}"/>
    <dgm:cxn modelId="{FC6A98BA-D51A-42E3-9578-0ABAC2FE6110}" srcId="{984116C9-7CB8-4743-8FBA-68A8BA0D0389}" destId="{D9FA7FFB-20BB-49C5-95E1-ECDC55B05AE1}" srcOrd="8" destOrd="0" parTransId="{3AC1CD47-0621-48C4-858F-B65A95CEB7F5}" sibTransId="{4FB8A2DD-8BD1-4C44-AE8F-93FB65FDAA15}"/>
    <dgm:cxn modelId="{B10FCEBB-B887-4B96-AFA7-1B2C96FB6F4B}" srcId="{984116C9-7CB8-4743-8FBA-68A8BA0D0389}" destId="{BDA00020-956E-4BE4-AF6B-AC8515A76FE0}" srcOrd="1" destOrd="0" parTransId="{771063BB-B9F6-421A-B5AB-AE4182491981}" sibTransId="{98AF4026-EAF3-41FF-BDA6-AE40D39EA313}"/>
    <dgm:cxn modelId="{4C7C0BBF-4875-4896-9142-C5E553A5F53A}" type="presOf" srcId="{98136690-FAC0-42A0-8516-E6AB75DC7E3D}" destId="{0045AAE0-9BB3-4F66-A39D-FC0233DDC39E}" srcOrd="0" destOrd="12" presId="urn:microsoft.com/office/officeart/2005/8/layout/hList1"/>
    <dgm:cxn modelId="{AABDB6C0-BC76-4C51-8841-DF407DA8D802}" type="presOf" srcId="{F1523AD9-4245-4E81-9C7F-D60EC7D0C168}" destId="{0045AAE0-9BB3-4F66-A39D-FC0233DDC39E}" srcOrd="0" destOrd="17" presId="urn:microsoft.com/office/officeart/2005/8/layout/hList1"/>
    <dgm:cxn modelId="{49C563C2-5431-463F-BB1A-CAE104804E70}" type="presOf" srcId="{A6EE2EB4-28D8-4782-8692-BC52FBB28447}" destId="{0045AAE0-9BB3-4F66-A39D-FC0233DDC39E}" srcOrd="0" destOrd="3" presId="urn:microsoft.com/office/officeart/2005/8/layout/hList1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EE904EC9-E3E4-4446-8821-107643FD66D8}" srcId="{984116C9-7CB8-4743-8FBA-68A8BA0D0389}" destId="{D06155C4-6F7C-40E3-8E99-3E3CFDB0DD10}" srcOrd="11" destOrd="0" parTransId="{F6995AD2-22F2-4247-BA74-98E3D5D547A0}" sibTransId="{1EEDE6C9-8572-45A6-87A9-49D17A3FEB02}"/>
    <dgm:cxn modelId="{BFBB0ACA-D8F5-4E46-B9E3-CFA2E9B9FEF1}" srcId="{930452E1-293A-4804-9AD2-E53B94608D56}" destId="{B4DF7D69-BE65-4E75-A2AC-332F4E5202BE}" srcOrd="11" destOrd="0" parTransId="{1D751878-7DDB-4073-BD13-30946F0BA163}" sibTransId="{6C80E795-39F5-4E74-8049-2A908500AB79}"/>
    <dgm:cxn modelId="{9AD3CACB-A71A-4EB7-B1DC-DA79ADFE4969}" type="presOf" srcId="{228C385F-9390-47CB-BE37-6B6B5090DBD9}" destId="{0045AAE0-9BB3-4F66-A39D-FC0233DDC39E}" srcOrd="0" destOrd="4" presId="urn:microsoft.com/office/officeart/2005/8/layout/hList1"/>
    <dgm:cxn modelId="{EC19CDCC-F622-4517-AF2E-EEAD49982F37}" type="presOf" srcId="{D06155C4-6F7C-40E3-8E99-3E3CFDB0DD10}" destId="{0045AAE0-9BB3-4F66-A39D-FC0233DDC39E}" srcOrd="0" destOrd="11" presId="urn:microsoft.com/office/officeart/2005/8/layout/hList1"/>
    <dgm:cxn modelId="{F4F94BCF-94AF-4CBB-996B-701DF0E73F9E}" type="presOf" srcId="{BDA00020-956E-4BE4-AF6B-AC8515A76FE0}" destId="{0045AAE0-9BB3-4F66-A39D-FC0233DDC39E}" srcOrd="0" destOrd="1" presId="urn:microsoft.com/office/officeart/2005/8/layout/hList1"/>
    <dgm:cxn modelId="{FC6A7CCF-D544-443D-8591-813A46A38915}" srcId="{984116C9-7CB8-4743-8FBA-68A8BA0D0389}" destId="{A524A350-CEFC-4F88-9DD8-88D3622505A3}" srcOrd="16" destOrd="0" parTransId="{3473E074-439E-4AC2-990D-1C39C3F15805}" sibTransId="{40F07615-C97B-4C9E-9C71-0F712D5C918D}"/>
    <dgm:cxn modelId="{9A107ED0-D949-4021-AD95-A7153599A233}" srcId="{4F795D33-588E-4F04-A4A9-549DB1C8E26C}" destId="{A6F0C23C-6E82-4E47-8E13-5B10C7297E48}" srcOrd="4" destOrd="0" parTransId="{6A3B96D3-51B8-4A2F-BFAE-1CC170B2292C}" sibTransId="{7C558FC8-2FB3-4796-A674-8F73FED490C5}"/>
    <dgm:cxn modelId="{5E54DCD4-5F8F-4CA5-A29D-3D4F3D595343}" type="presOf" srcId="{39368B38-2989-4883-8939-2CA5326F7D99}" destId="{34083978-5BA0-40E3-AB18-2F3A89BB9529}" srcOrd="0" destOrd="2" presId="urn:microsoft.com/office/officeart/2005/8/layout/hList1"/>
    <dgm:cxn modelId="{1768DDD4-BB14-4446-B509-E4C4DDD4F940}" type="presOf" srcId="{A524A350-CEFC-4F88-9DD8-88D3622505A3}" destId="{0045AAE0-9BB3-4F66-A39D-FC0233DDC39E}" srcOrd="0" destOrd="16" presId="urn:microsoft.com/office/officeart/2005/8/layout/hList1"/>
    <dgm:cxn modelId="{0F53FCD5-500E-4059-96C6-E5B1556C3EF6}" type="presOf" srcId="{E50FD915-E6DA-4FED-948D-1818E0120A88}" destId="{0045AAE0-9BB3-4F66-A39D-FC0233DDC39E}" srcOrd="0" destOrd="2" presId="urn:microsoft.com/office/officeart/2005/8/layout/hList1"/>
    <dgm:cxn modelId="{A45DE3D8-830B-45BB-ABFF-0E94597FCDF3}" type="presOf" srcId="{545CDD4F-8E0D-4BCA-9C3E-4CBF1E828594}" destId="{11FB7C73-6081-42C7-8E15-28075061167B}" srcOrd="0" destOrd="14" presId="urn:microsoft.com/office/officeart/2005/8/layout/hList1"/>
    <dgm:cxn modelId="{FF1012DA-AEB3-4765-9248-32734553D60D}" srcId="{930452E1-293A-4804-9AD2-E53B94608D56}" destId="{DF345C60-30DC-4390-A9B0-28DDA45927F4}" srcOrd="12" destOrd="0" parTransId="{1292D754-4CBB-4EAF-A9F5-FEF50B2325B3}" sibTransId="{11C56F21-7483-425E-9176-FD8FDE4A977D}"/>
    <dgm:cxn modelId="{E0BBDADE-B624-47D1-870B-DE47FA9F6003}" type="presOf" srcId="{01B8F884-F715-43A9-BEE1-93A2C8B7891D}" destId="{0045AAE0-9BB3-4F66-A39D-FC0233DDC39E}" srcOrd="0" destOrd="18" presId="urn:microsoft.com/office/officeart/2005/8/layout/hList1"/>
    <dgm:cxn modelId="{514E86E3-5CF1-4060-84AE-F681E9F9BFAD}" type="presOf" srcId="{1FE22F14-1B6B-445F-84FA-9536B0A1DC36}" destId="{11FB7C73-6081-42C7-8E15-28075061167B}" srcOrd="0" destOrd="4" presId="urn:microsoft.com/office/officeart/2005/8/layout/hList1"/>
    <dgm:cxn modelId="{F9DE53E4-6BE4-48C0-8636-2B39A9503EC3}" srcId="{930452E1-293A-4804-9AD2-E53B94608D56}" destId="{E66DC73F-F742-478D-B2BE-F66EEEEED088}" srcOrd="9" destOrd="0" parTransId="{76EB5377-C004-4593-9E66-F84F25354F88}" sibTransId="{27EB7C25-B83B-4789-9F12-00CCD1AF2B02}"/>
    <dgm:cxn modelId="{A13E48E5-9CA1-4E1C-9B52-D59EE3FF5FB5}" type="presOf" srcId="{2BD4D288-EA81-4FE0-B867-09FE8FBE875A}" destId="{0045AAE0-9BB3-4F66-A39D-FC0233DDC39E}" srcOrd="0" destOrd="6" presId="urn:microsoft.com/office/officeart/2005/8/layout/hList1"/>
    <dgm:cxn modelId="{C3F3C4E7-4AEC-4EF6-8E08-5716C61B00CC}" type="presOf" srcId="{2F7E2754-8539-4BF6-B5FD-BA7F4C28315B}" destId="{11FB7C73-6081-42C7-8E15-28075061167B}" srcOrd="0" destOrd="8" presId="urn:microsoft.com/office/officeart/2005/8/layout/hList1"/>
    <dgm:cxn modelId="{DC779DEB-7DEF-4BCC-99F2-0B28806377A3}" srcId="{984116C9-7CB8-4743-8FBA-68A8BA0D0389}" destId="{E50FD915-E6DA-4FED-948D-1818E0120A88}" srcOrd="2" destOrd="0" parTransId="{3A4A311E-C391-4D3B-87BC-4A14D5292684}" sibTransId="{79321732-A000-45E5-8E17-B71C0A5C3E4E}"/>
    <dgm:cxn modelId="{36367DEE-B3FF-4C55-87D3-06FACEFE02A8}" srcId="{930452E1-293A-4804-9AD2-E53B94608D56}" destId="{76CA57B1-836A-4377-BDBD-2A18509E3314}" srcOrd="5" destOrd="0" parTransId="{ED1724B4-77C5-45EA-9EE7-1F810BA5494B}" sibTransId="{D046E5A6-D807-4310-A37F-3724EF5677DB}"/>
    <dgm:cxn modelId="{BA323EF2-F756-43BA-B219-15ABEB5A27F3}" type="presOf" srcId="{1E9CC587-6996-4165-96F9-FBE2729D7D5E}" destId="{0045AAE0-9BB3-4F66-A39D-FC0233DDC39E}" srcOrd="0" destOrd="5" presId="urn:microsoft.com/office/officeart/2005/8/layout/hList1"/>
    <dgm:cxn modelId="{122356F7-4724-41CB-90C5-41F8291FDC3E}" type="presOf" srcId="{71D51AA8-5EEC-46DE-9B1C-E077CEF968AB}" destId="{0045AAE0-9BB3-4F66-A39D-FC0233DDC39E}" srcOrd="0" destOrd="10" presId="urn:microsoft.com/office/officeart/2005/8/layout/hList1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2BF7FFFE-63E3-4DCA-9C90-AABFEA2D359A}" srcId="{984116C9-7CB8-4743-8FBA-68A8BA0D0389}" destId="{98136690-FAC0-42A0-8516-E6AB75DC7E3D}" srcOrd="12" destOrd="0" parTransId="{8F5C98A3-6E43-435C-826D-D764F7566572}" sibTransId="{ED2E9D3E-6BFB-406B-8081-534BE55E27AD}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</a:t>
          </a:r>
          <a:r>
            <a:rPr lang="en-US" sz="1600">
              <a:latin typeface="Tw Cen MT" panose="020B0602020104020603" pitchFamily="34" charset="0"/>
            </a:rPr>
            <a:t>community land </a:t>
          </a:r>
          <a:r>
            <a:rPr lang="en-US" sz="1600" dirty="0">
              <a:latin typeface="Tw Cen MT" panose="020B0602020104020603" pitchFamily="34" charset="0"/>
            </a:rPr>
            <a:t>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</a:t>
          </a:r>
          <a:r>
            <a:rPr lang="en-US" sz="1600">
              <a:latin typeface="Tw Cen MT" panose="020B0602020104020603" pitchFamily="34" charset="0"/>
            </a:rPr>
            <a:t>rehab and </a:t>
          </a:r>
          <a:r>
            <a:rPr lang="en-US" sz="1600" dirty="0">
              <a:latin typeface="Tw Cen MT" panose="020B0602020104020603" pitchFamily="34" charset="0"/>
            </a:rPr>
            <a:t>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33686"/>
          <a:ext cx="2515341" cy="4281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33686"/>
        <a:ext cx="2515341" cy="428167"/>
      </dsp:txXfrm>
    </dsp:sp>
    <dsp:sp modelId="{0045AAE0-9BB3-4F66-A39D-FC0233DDC39E}">
      <dsp:nvSpPr>
        <dsp:cNvPr id="0" name=""/>
        <dsp:cNvSpPr/>
      </dsp:nvSpPr>
      <dsp:spPr>
        <a:xfrm>
          <a:off x="2579" y="461854"/>
          <a:ext cx="2515341" cy="487511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1" i="0" kern="1200" dirty="0">
              <a:latin typeface="Tw Cen MT" panose="020B0602020104020603" pitchFamily="34" charset="0"/>
            </a:rPr>
            <a:t>Fast Food and Counter Workers (&lt;$600)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Bartenders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Cashiers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Restaurant Cooks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Dishwashers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Food Preparation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Hairdressers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Home Health and Personal Care Aides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Hotel, Motel, and Resort Desk Clerks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Janitors and Cleaners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Landscaping and Groundskeeping Workers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Laundry and Dry-Cleaning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Maids and Housekeeping Cleaners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Nursing Assistants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Preschool Teachers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Receptionists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Retail Salespersons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Security Guards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Waitstaff</a:t>
          </a:r>
          <a:endParaRPr lang="en-US" sz="1200" kern="1200">
            <a:latin typeface="Tw Cen MT" panose="020B0602020104020603" pitchFamily="34" charset="0"/>
          </a:endParaRPr>
        </a:p>
      </dsp:txBody>
      <dsp:txXfrm>
        <a:off x="2579" y="461854"/>
        <a:ext cx="2515341" cy="4875119"/>
      </dsp:txXfrm>
    </dsp:sp>
    <dsp:sp modelId="{1A385492-E76F-4B22-9064-58D648E04DA7}">
      <dsp:nvSpPr>
        <dsp:cNvPr id="0" name=""/>
        <dsp:cNvSpPr/>
      </dsp:nvSpPr>
      <dsp:spPr>
        <a:xfrm>
          <a:off x="2870069" y="33686"/>
          <a:ext cx="2515341" cy="4281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33686"/>
        <a:ext cx="2515341" cy="428167"/>
      </dsp:txXfrm>
    </dsp:sp>
    <dsp:sp modelId="{11FB7C73-6081-42C7-8E15-28075061167B}">
      <dsp:nvSpPr>
        <dsp:cNvPr id="0" name=""/>
        <dsp:cNvSpPr/>
      </dsp:nvSpPr>
      <dsp:spPr>
        <a:xfrm>
          <a:off x="2870069" y="461854"/>
          <a:ext cx="2515341" cy="487511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Carpenters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Child, Family, and School Social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Construction Laborers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Customer Service Reps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Dental Assistants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Firefighters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Heavy and Tractor-Trailer Truck Drivers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Light Truck Drivers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1" i="0" u="none" kern="1200" dirty="0">
              <a:latin typeface="Tw Cen MT" panose="020B0602020104020603" pitchFamily="34" charset="0"/>
            </a:rPr>
            <a:t>Median, All Occupations</a:t>
          </a:r>
          <a:endParaRPr lang="en-US" sz="1200" b="1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Medical Assistants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Office Clerks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Pharmacy Techs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Roofers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Secretaries and Administrative Assistants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Tellers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Veterinary Techs</a:t>
          </a:r>
          <a:endParaRPr lang="en-US" sz="1200" kern="1200">
            <a:latin typeface="Tw Cen MT" panose="020B0602020104020603" pitchFamily="34" charset="0"/>
          </a:endParaRPr>
        </a:p>
      </dsp:txBody>
      <dsp:txXfrm>
        <a:off x="2870069" y="461854"/>
        <a:ext cx="2515341" cy="4875119"/>
      </dsp:txXfrm>
    </dsp:sp>
    <dsp:sp modelId="{528B556C-5429-4133-8BB3-15AEA9F447C7}">
      <dsp:nvSpPr>
        <dsp:cNvPr id="0" name=""/>
        <dsp:cNvSpPr/>
      </dsp:nvSpPr>
      <dsp:spPr>
        <a:xfrm>
          <a:off x="5737558" y="33686"/>
          <a:ext cx="2515341" cy="4281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33686"/>
        <a:ext cx="2515341" cy="428167"/>
      </dsp:txXfrm>
    </dsp:sp>
    <dsp:sp modelId="{34083978-5BA0-40E3-AB18-2F3A89BB9529}">
      <dsp:nvSpPr>
        <dsp:cNvPr id="0" name=""/>
        <dsp:cNvSpPr/>
      </dsp:nvSpPr>
      <dsp:spPr>
        <a:xfrm>
          <a:off x="5737558" y="461854"/>
          <a:ext cx="2515341" cy="487511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Auto Techs and Mechanics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HVAC and Refrigeration Mechanics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Paralegals and Legal Assistants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Paramedics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Plumbers, Pipefitters, and Steamfitters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Police and Sheriff's Patrol Officers</a:t>
          </a:r>
          <a:endParaRPr lang="en-US" sz="1200" kern="1200">
            <a:latin typeface="Tw Cen MT" panose="020B0602020104020603" pitchFamily="34" charset="0"/>
          </a:endParaRPr>
        </a:p>
      </dsp:txBody>
      <dsp:txXfrm>
        <a:off x="5737558" y="461854"/>
        <a:ext cx="2515341" cy="4875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2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</a:t>
          </a:r>
          <a:r>
            <a:rPr lang="en-US" sz="1600" kern="1200">
              <a:latin typeface="Tw Cen MT" panose="020B0602020104020603" pitchFamily="34" charset="0"/>
            </a:rPr>
            <a:t>community land </a:t>
          </a:r>
          <a:r>
            <a:rPr lang="en-US" sz="1600" kern="1200" dirty="0">
              <a:latin typeface="Tw Cen MT" panose="020B0602020104020603" pitchFamily="34" charset="0"/>
            </a:rPr>
            <a:t>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</a:t>
          </a:r>
          <a:r>
            <a:rPr lang="en-US" sz="1600" kern="1200">
              <a:latin typeface="Tw Cen MT" panose="020B0602020104020603" pitchFamily="34" charset="0"/>
            </a:rPr>
            <a:t>rehab and </a:t>
          </a:r>
          <a:r>
            <a:rPr lang="en-US" sz="1600" kern="1200" dirty="0">
              <a:latin typeface="Tw Cen MT" panose="020B0602020104020603" pitchFamily="34" charset="0"/>
            </a:rPr>
            <a:t>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0.1116</cdr:x>
      <cdr:y>0.64223</cdr:y>
    </cdr:from>
    <cdr:to>
      <cdr:x>0.37896</cdr:x>
      <cdr:y>0.80129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838232" y="3002630"/>
          <a:ext cx="2008150" cy="74364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2000"/>
          </a:schemeClr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rPr>
            <a:t>Citrus County median home price peaked at $255,000 (2023 $) in 2006, compared to $376,000 statewide.</a:t>
          </a:r>
        </a:p>
      </cdr:txBody>
    </cdr:sp>
  </cdr:relSizeAnchor>
  <cdr:relSizeAnchor xmlns:cdr="http://schemas.openxmlformats.org/drawingml/2006/chartDrawing">
    <cdr:from>
      <cdr:x>0.35855</cdr:x>
      <cdr:y>0.23428</cdr:y>
    </cdr:from>
    <cdr:to>
      <cdr:x>0.5585</cdr:x>
      <cdr:y>0.41095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2944634" y="1140641"/>
          <a:ext cx="1642112" cy="86017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2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rPr>
            <a:t>The county median home price fell sharply during the recession, reaching a low point of $134,000 in 2011.</a:t>
          </a:r>
        </a:p>
      </cdr:txBody>
    </cdr:sp>
  </cdr:relSizeAnchor>
  <cdr:relSizeAnchor xmlns:cdr="http://schemas.openxmlformats.org/drawingml/2006/chartDrawing">
    <cdr:from>
      <cdr:x>0.71466</cdr:x>
      <cdr:y>0.58661</cdr:y>
    </cdr:from>
    <cdr:to>
      <cdr:x>0.98049</cdr:x>
      <cdr:y>0.76328</cdr:y>
    </cdr:to>
    <cdr:sp macro="" textlink="">
      <cdr:nvSpPr>
        <cdr:cNvPr id="6" name="TextBox 2"/>
        <cdr:cNvSpPr txBox="1"/>
      </cdr:nvSpPr>
      <cdr:spPr>
        <a:xfrm xmlns:a="http://schemas.openxmlformats.org/drawingml/2006/main">
          <a:off x="5367849" y="2742567"/>
          <a:ext cx="1996658" cy="82598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66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rgbClr val="000000"/>
              </a:solidFill>
              <a:latin typeface="Tw Cen MT" panose="020B0602020104020603" pitchFamily="34" charset="0"/>
              <a:ea typeface="+mn-ea"/>
              <a:cs typeface="+mn-cs"/>
            </a:rPr>
            <a:t>The county and state medians now exceed the peak of the mid-2000s housing boom (Citrus County median $274,000 in Q1-2 2023, compared to $400,000 statewide).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0.90118</cdr:x>
      <cdr:y>0.2704</cdr:y>
    </cdr:from>
    <cdr:to>
      <cdr:x>0.9998</cdr:x>
      <cdr:y>0.35439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30BD227-0FD2-DEE0-2817-FA8CEE5654A4}"/>
            </a:ext>
          </a:extLst>
        </cdr:cNvPr>
        <cdr:cNvSpPr txBox="1"/>
      </cdr:nvSpPr>
      <cdr:spPr>
        <a:xfrm xmlns:a="http://schemas.openxmlformats.org/drawingml/2006/main">
          <a:off x="7844885" y="1253564"/>
          <a:ext cx="858496" cy="389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>
              <a:solidFill>
                <a:srgbClr val="002060"/>
              </a:solidFill>
              <a:latin typeface="Tw Cen MT" panose="020B0602020104020603" pitchFamily="34" charset="0"/>
            </a:rPr>
            <a:t>Evictions</a:t>
          </a:r>
        </a:p>
      </cdr:txBody>
    </cdr:sp>
  </cdr:relSizeAnchor>
  <cdr:relSizeAnchor xmlns:cdr="http://schemas.openxmlformats.org/drawingml/2006/chartDrawing">
    <cdr:from>
      <cdr:x>0.88626</cdr:x>
      <cdr:y>0.47499</cdr:y>
    </cdr:from>
    <cdr:to>
      <cdr:x>0.98488</cdr:x>
      <cdr:y>0.55897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8C44977-C6FB-DCF8-C1EB-E7C4A24F8ADD}"/>
            </a:ext>
          </a:extLst>
        </cdr:cNvPr>
        <cdr:cNvSpPr txBox="1"/>
      </cdr:nvSpPr>
      <cdr:spPr>
        <a:xfrm xmlns:a="http://schemas.openxmlformats.org/drawingml/2006/main">
          <a:off x="7714971" y="2202070"/>
          <a:ext cx="858496" cy="38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</a:rPr>
            <a:t>Foreclosures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6/24/2024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63762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87504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472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58273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0766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126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513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601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914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59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977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556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49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140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565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2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6/24/2024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654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lhousing.data.shimberg.ufl.edu/" TargetMode="External"/><Relationship Id="rId2" Type="http://schemas.openxmlformats.org/officeDocument/2006/relationships/hyperlink" Target="http://www.shimberg.ufl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5094612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Citrus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June 2024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F43471E-F9F5-15C7-2639-52585E45BE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latin typeface="Tw Cen MT" panose="020B0602020104020603" pitchFamily="34" charset="0"/>
                <a:hlinkClick r:id="rId2"/>
              </a:rPr>
              <a:t>http://www.shimberg.ufl.edu</a:t>
            </a:r>
            <a:endParaRPr lang="en-US" sz="2000" dirty="0"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latin typeface="Tw Cen MT" panose="020B0602020104020603" pitchFamily="34" charset="0"/>
                <a:hlinkClick r:id="rId3"/>
              </a:rPr>
              <a:t>http://flhousing.data.shimberg.ufl.edu</a:t>
            </a:r>
            <a:endParaRPr lang="en-US" sz="2000" dirty="0"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298C2D-28B4-2529-F5C8-5EBF70CFED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41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36381" y="385524"/>
            <a:ext cx="8471237" cy="845374"/>
          </a:xfrm>
          <a:noFill/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Citrus County has consistently offered a more affordable single family market than the state as a whole. Both county and state median home prices now exceed mid-2000s boom-era levels.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405297"/>
            <a:ext cx="80587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2023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43695" y="5873176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</a:t>
            </a: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Citrus County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&amp; Florida, 2003-2023 (2023$)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27052" y="2905780"/>
            <a:ext cx="1016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Citrus</a:t>
            </a:r>
          </a:p>
          <a:p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County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7763534" y="1819120"/>
            <a:ext cx="1096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Tw Cen MT" panose="020B0602020104020603" pitchFamily="34" charset="0"/>
              </a:rPr>
              <a:t>Florida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28485A3-0296-4186-973C-CB3BFC1716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3743701"/>
              </p:ext>
            </p:extLst>
          </p:nvPr>
        </p:nvGraphicFramePr>
        <p:xfrm>
          <a:off x="487917" y="1230898"/>
          <a:ext cx="7511036" cy="4675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2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</a:t>
            </a:r>
            <a:r>
              <a:rPr lang="en-US" sz="2400">
                <a:solidFill>
                  <a:srgbClr val="000000"/>
                </a:solidFill>
                <a:latin typeface="Tw Cen MT" panose="020B0602020104020603" pitchFamily="34" charset="0"/>
              </a:rPr>
              <a:t>create standard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income measures across </a:t>
            </a:r>
            <a:r>
              <a:rPr lang="en-US" sz="2400">
                <a:solidFill>
                  <a:srgbClr val="000000"/>
                </a:solidFill>
                <a:latin typeface="Tw Cen MT" panose="020B0602020104020603" pitchFamily="34" charset="0"/>
              </a:rPr>
              <a:t>places and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758814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Example: 2024 Citrus County Income (% AMI) and Housing Cost Limits</a:t>
            </a:r>
          </a:p>
        </p:txBody>
      </p:sp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11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03821280"/>
              </p:ext>
            </p:extLst>
          </p:nvPr>
        </p:nvGraphicFramePr>
        <p:xfrm>
          <a:off x="466687" y="1219200"/>
          <a:ext cx="8229601" cy="491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569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1941853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424835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640672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640672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$23,300-33,250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$12-$16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$623-$865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$37,280-53,200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$18-$26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$13-$13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$998-$1,384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$55,920-79,800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$27-$38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$15-$19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Calibri" panose="020F0502020204030204" pitchFamily="34" charset="0"/>
                        </a:rPr>
                        <a:t>$1,497-$2,076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homeowners make up the largest group of cost-burdened households in Citrus 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Shimberg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Center tabulation of U.S. Census Bureau, 2022 American Community Survey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Note: Red/Underlined numbers indicate values that are not statistically significant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Citrus County, 2022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6FF16CA-BF9E-514B-8360-512DF584F3BE}"/>
              </a:ext>
            </a:extLst>
          </p:cNvPr>
          <p:cNvGraphicFramePr>
            <a:graphicFrameLocks/>
          </p:cNvGraphicFramePr>
          <p:nvPr/>
        </p:nvGraphicFramePr>
        <p:xfrm>
          <a:off x="237744" y="1065276"/>
          <a:ext cx="8668512" cy="4727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35426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Citrus County housing wage: $18.60/hour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Rent 2023: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$967/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Citrus County, 2023: $17.89/hour. A full-time, year-round worker with this wage can afford $930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Florida Department of Economic Security, Occupational Employment Statistics and Wages. Based on median wage for occupations in Citrus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10411165"/>
              </p:ext>
            </p:extLst>
          </p:nvPr>
        </p:nvGraphicFramePr>
        <p:xfrm>
          <a:off x="457200" y="11430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Citrus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DB25E73-C736-422C-8B1B-039B8CCBF2A7}"/>
              </a:ext>
            </a:extLst>
          </p:cNvPr>
          <p:cNvGraphicFramePr>
            <a:graphicFrameLocks/>
          </p:cNvGraphicFramePr>
          <p:nvPr/>
        </p:nvGraphicFramePr>
        <p:xfrm>
          <a:off x="331245" y="1105471"/>
          <a:ext cx="8481510" cy="4647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A1F3EDD-8E82-B0DE-F9E6-3ABFD9DCDC45}"/>
              </a:ext>
            </a:extLst>
          </p:cNvPr>
          <p:cNvSpPr txBox="1">
            <a:spLocks/>
          </p:cNvSpPr>
          <p:nvPr/>
        </p:nvSpPr>
        <p:spPr>
          <a:xfrm>
            <a:off x="388957" y="146939"/>
            <a:ext cx="8616546" cy="832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charset="0"/>
                <a:ea typeface="Tw Cen MT" charset="0"/>
                <a:cs typeface="Tw Cen MT" charset="0"/>
              </a:rPr>
              <a:t>Eviction &amp; foreclosure filings fell sharply in Q2 2020 during the state moratorium, then increased when filings were permitted again. Filings are closer to pre-pandemic levels but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charset="0"/>
                <a:ea typeface="Tw Cen MT" charset="0"/>
                <a:cs typeface="Tw Cen MT" charset="0"/>
              </a:rPr>
              <a:t>remain volatile.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charset="0"/>
              <a:ea typeface="Tw Cen MT" charset="0"/>
              <a:cs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37963</TotalTime>
  <Words>847</Words>
  <Application>Microsoft Office PowerPoint</Application>
  <PresentationFormat>On-screen Show (4:3)</PresentationFormat>
  <Paragraphs>126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1_Office Theme</vt:lpstr>
      <vt:lpstr>1_Origin</vt:lpstr>
      <vt:lpstr>2_Origin</vt:lpstr>
      <vt:lpstr>2_Office Theme</vt:lpstr>
      <vt:lpstr>PowerPoint Presentation</vt:lpstr>
      <vt:lpstr>Citrus County has consistently offered a more affordable single family market than the state as a whole. Both county and state median home prices now exceed mid-2000s boom-era levels.</vt:lpstr>
      <vt:lpstr>Affordable Housing Terminology</vt:lpstr>
      <vt:lpstr>Example: 2024 Citrus County Income (% AMI) and Housing Cost Limits</vt:lpstr>
      <vt:lpstr>Very low-income homeowners make up the largest group of cost-burdened households in Citrus County.</vt:lpstr>
      <vt:lpstr>Housing costs outpace wages for many occupations. </vt:lpstr>
      <vt:lpstr>How much can workers afford to pay for housing each month?</vt:lpstr>
      <vt:lpstr>Building a Local Housing System: The Affordable Housing Continuum</vt:lpstr>
      <vt:lpstr>PowerPoint Presentation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Ray,Anne L</cp:lastModifiedBy>
  <cp:revision>267</cp:revision>
  <cp:lastPrinted>2023-04-18T21:32:38Z</cp:lastPrinted>
  <dcterms:created xsi:type="dcterms:W3CDTF">2021-07-20T20:40:42Z</dcterms:created>
  <dcterms:modified xsi:type="dcterms:W3CDTF">2024-06-24T14:44:06Z</dcterms:modified>
</cp:coreProperties>
</file>