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495" r:id="rId7"/>
    <p:sldId id="285" r:id="rId8"/>
    <p:sldId id="287" r:id="rId9"/>
    <p:sldId id="277" r:id="rId10"/>
    <p:sldId id="278" r:id="rId11"/>
    <p:sldId id="296" r:id="rId12"/>
    <p:sldId id="496" r:id="rId13"/>
    <p:sldId id="291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charlotte!$D$12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charlotte!$C$13:$C$33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charlotte!$D$13:$D$33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20-4D57-AA7D-D56AFFD56809}"/>
            </c:ext>
          </c:extLst>
        </c:ser>
        <c:ser>
          <c:idx val="0"/>
          <c:order val="1"/>
          <c:tx>
            <c:strRef>
              <c:f>charlotte!$E$12</c:f>
              <c:strCache>
                <c:ptCount val="1"/>
                <c:pt idx="0">
                  <c:v>Charlotte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charlotte!$C$13:$C$33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charlotte!$E$13:$E$33</c:f>
              <c:numCache>
                <c:formatCode>"$"#,##0</c:formatCode>
                <c:ptCount val="21"/>
                <c:pt idx="0">
                  <c:v>228162.71737</c:v>
                </c:pt>
                <c:pt idx="1">
                  <c:v>267783.48330000002</c:v>
                </c:pt>
                <c:pt idx="2">
                  <c:v>348963.13373</c:v>
                </c:pt>
                <c:pt idx="3">
                  <c:v>324385.46633000002</c:v>
                </c:pt>
                <c:pt idx="4">
                  <c:v>306041.50984000001</c:v>
                </c:pt>
                <c:pt idx="5">
                  <c:v>220808.89455</c:v>
                </c:pt>
                <c:pt idx="6">
                  <c:v>183575.75756</c:v>
                </c:pt>
                <c:pt idx="7">
                  <c:v>153602.65929000001</c:v>
                </c:pt>
                <c:pt idx="8">
                  <c:v>148150.28899</c:v>
                </c:pt>
                <c:pt idx="9">
                  <c:v>156990.85365</c:v>
                </c:pt>
                <c:pt idx="10">
                  <c:v>183300</c:v>
                </c:pt>
                <c:pt idx="11">
                  <c:v>191951.8377</c:v>
                </c:pt>
                <c:pt idx="12">
                  <c:v>220401.28696999999</c:v>
                </c:pt>
                <c:pt idx="13">
                  <c:v>238533.74994000001</c:v>
                </c:pt>
                <c:pt idx="14">
                  <c:v>248709.20024000001</c:v>
                </c:pt>
                <c:pt idx="15">
                  <c:v>265384.30907999998</c:v>
                </c:pt>
                <c:pt idx="16">
                  <c:v>272456.00313999999</c:v>
                </c:pt>
                <c:pt idx="17">
                  <c:v>293302.70486</c:v>
                </c:pt>
                <c:pt idx="18">
                  <c:v>344478.89295000001</c:v>
                </c:pt>
                <c:pt idx="19">
                  <c:v>397381.61933000002</c:v>
                </c:pt>
                <c:pt idx="20">
                  <c:v>387000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DB20-4D57-AA7D-D56AFFD56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7.4718706047819869E-2"/>
                  <c:y val="-0.120889748549323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D9-4734-80ED-66C6CAC051AC}"/>
                </c:ext>
              </c:extLst>
            </c:dLbl>
            <c:dLbl>
              <c:idx val="7"/>
              <c:layout>
                <c:manualLayout>
                  <c:x val="7.0445308260518064E-2"/>
                  <c:y val="-5.372877713303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D9-4734-80ED-66C6CAC05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8300</c:v>
                </c:pt>
                <c:pt idx="1">
                  <c:v>4750</c:v>
                </c:pt>
                <c:pt idx="2">
                  <c:v>3667</c:v>
                </c:pt>
                <c:pt idx="3">
                  <c:v>1547</c:v>
                </c:pt>
                <c:pt idx="4">
                  <c:v>3366</c:v>
                </c:pt>
                <c:pt idx="5">
                  <c:v>2022</c:v>
                </c:pt>
                <c:pt idx="6">
                  <c:v>731</c:v>
                </c:pt>
                <c:pt idx="7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9-4734-80ED-66C6CAC051AC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4368</c:v>
                </c:pt>
                <c:pt idx="1">
                  <c:v>5634</c:v>
                </c:pt>
                <c:pt idx="2">
                  <c:v>13474</c:v>
                </c:pt>
                <c:pt idx="3">
                  <c:v>33848</c:v>
                </c:pt>
                <c:pt idx="4">
                  <c:v>1062</c:v>
                </c:pt>
                <c:pt idx="5">
                  <c:v>1273</c:v>
                </c:pt>
                <c:pt idx="6">
                  <c:v>2202</c:v>
                </c:pt>
                <c:pt idx="7">
                  <c:v>3821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9-4734-80ED-66C6CAC051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Charlotte!$A$5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Charlotte!$B$3:$U$4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Charlotte!$B$5:$U$5</c:f>
              <c:numCache>
                <c:formatCode>_(* #,##0_);_(* \(#,##0\);_(* "-"??_);_(@_)</c:formatCode>
                <c:ptCount val="20"/>
                <c:pt idx="0">
                  <c:v>120</c:v>
                </c:pt>
                <c:pt idx="1">
                  <c:v>104</c:v>
                </c:pt>
                <c:pt idx="2">
                  <c:v>140</c:v>
                </c:pt>
                <c:pt idx="3">
                  <c:v>101</c:v>
                </c:pt>
                <c:pt idx="4">
                  <c:v>100</c:v>
                </c:pt>
                <c:pt idx="5">
                  <c:v>65</c:v>
                </c:pt>
                <c:pt idx="6">
                  <c:v>93</c:v>
                </c:pt>
                <c:pt idx="7">
                  <c:v>104</c:v>
                </c:pt>
                <c:pt idx="8">
                  <c:v>118</c:v>
                </c:pt>
                <c:pt idx="9">
                  <c:v>88</c:v>
                </c:pt>
                <c:pt idx="10">
                  <c:v>113</c:v>
                </c:pt>
                <c:pt idx="11">
                  <c:v>121</c:v>
                </c:pt>
                <c:pt idx="12">
                  <c:v>114</c:v>
                </c:pt>
                <c:pt idx="13">
                  <c:v>94</c:v>
                </c:pt>
                <c:pt idx="14">
                  <c:v>127</c:v>
                </c:pt>
                <c:pt idx="15">
                  <c:v>123</c:v>
                </c:pt>
                <c:pt idx="16">
                  <c:v>113</c:v>
                </c:pt>
                <c:pt idx="17">
                  <c:v>104</c:v>
                </c:pt>
                <c:pt idx="18">
                  <c:v>127</c:v>
                </c:pt>
                <c:pt idx="19">
                  <c:v>121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3C8-41EC-8239-08EEE06E5E88}"/>
            </c:ext>
          </c:extLst>
        </c:ser>
        <c:ser>
          <c:idx val="1"/>
          <c:order val="1"/>
          <c:tx>
            <c:strRef>
              <c:f>Charlotte!$A$6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Charlotte!$B$3:$U$4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Charlotte!$B$6:$U$6</c:f>
              <c:numCache>
                <c:formatCode>_(* #,##0_);_(* \(#,##0\);_(* "-"??_);_(@_)</c:formatCode>
                <c:ptCount val="20"/>
                <c:pt idx="0">
                  <c:v>88</c:v>
                </c:pt>
                <c:pt idx="1">
                  <c:v>86</c:v>
                </c:pt>
                <c:pt idx="2">
                  <c:v>64</c:v>
                </c:pt>
                <c:pt idx="3">
                  <c:v>80</c:v>
                </c:pt>
                <c:pt idx="4">
                  <c:v>60</c:v>
                </c:pt>
                <c:pt idx="5">
                  <c:v>5</c:v>
                </c:pt>
                <c:pt idx="6">
                  <c:v>38</c:v>
                </c:pt>
                <c:pt idx="7">
                  <c:v>21</c:v>
                </c:pt>
                <c:pt idx="8">
                  <c:v>26</c:v>
                </c:pt>
                <c:pt idx="9">
                  <c:v>30</c:v>
                </c:pt>
                <c:pt idx="10">
                  <c:v>31</c:v>
                </c:pt>
                <c:pt idx="11">
                  <c:v>26</c:v>
                </c:pt>
                <c:pt idx="12">
                  <c:v>49</c:v>
                </c:pt>
                <c:pt idx="13">
                  <c:v>70</c:v>
                </c:pt>
                <c:pt idx="14">
                  <c:v>57</c:v>
                </c:pt>
                <c:pt idx="15">
                  <c:v>30</c:v>
                </c:pt>
                <c:pt idx="16">
                  <c:v>49</c:v>
                </c:pt>
                <c:pt idx="17">
                  <c:v>72</c:v>
                </c:pt>
                <c:pt idx="18">
                  <c:v>64</c:v>
                </c:pt>
                <c:pt idx="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8-41EC-8239-08EEE06E5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479DD3-87D4-43BB-9C05-0820957639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>
            <a:latin typeface="Tw Cen MT" panose="020B0602020104020603" pitchFamily="34" charset="0"/>
          </a:endParaRPr>
        </a:p>
      </dgm:t>
    </dgm:pt>
    <dgm:pt modelId="{D9663866-AC9F-4F34-AC42-9B625F677A4F}" type="parTrans" cxnId="{688421FE-D6A6-4C35-AEB0-EEB140C19E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5A5212-892C-4A6A-BBF9-B9B173AD7AFB}" type="sibTrans" cxnId="{688421FE-D6A6-4C35-AEB0-EEB140C19E8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A66138-6724-47DA-BCEA-E6FD304E081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1E8C4FC4-C341-442D-9DFA-06790B2DB3FB}" type="parTrans" cxnId="{E6D2033D-D867-49EC-A36D-D43F7A2277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089EA6-0F1F-47DF-B0F5-A00E1741D2ED}" type="sibTrans" cxnId="{E6D2033D-D867-49EC-A36D-D43F7A2277E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84550E-4ED0-43A8-9E85-FAEE96FBB18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1F957015-1546-4120-B521-88C95C4EF228}" type="parTrans" cxnId="{E2EBC86E-270B-4F75-9095-8AF8A56C28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0561FC-6826-4585-9700-89C185354229}" type="sibTrans" cxnId="{E2EBC86E-270B-4F75-9095-8AF8A56C28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208223-5A1A-410D-B3B2-B1EA9A18897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Cashiers</a:t>
          </a:r>
          <a:endParaRPr lang="en-US" dirty="0">
            <a:latin typeface="Tw Cen MT" panose="020B0602020104020603" pitchFamily="34" charset="0"/>
          </a:endParaRPr>
        </a:p>
      </dgm:t>
    </dgm:pt>
    <dgm:pt modelId="{AB1469E2-8726-48FC-93DA-A36E8668D35C}" type="parTrans" cxnId="{69658305-291C-4C5D-9AAC-D4B3E1897F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A4F4394-E60A-49FC-B535-55BF7805B7EC}" type="sibTrans" cxnId="{69658305-291C-4C5D-9AAC-D4B3E1897F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FB2728-0F07-4727-BA04-C3048E25723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A4BBD920-E5B3-42AD-9449-E89DB2CB0F01}" type="parTrans" cxnId="{907465EE-124B-4571-82D4-034C1AF3E4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7E0D3D-389E-4CA2-B39B-1E4F42CBE659}" type="sibTrans" cxnId="{907465EE-124B-4571-82D4-034C1AF3E45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F5D80F-D2B7-4204-9F0B-E4EDDB2A392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2C4C2963-063F-4A98-BC61-51C72291A6F9}" type="parTrans" cxnId="{6F560AC2-5D71-4DB5-BFB1-23FE2BD3C5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BEE688-E53E-4EBA-9B7B-B1C18CAB0F04}" type="sibTrans" cxnId="{6F560AC2-5D71-4DB5-BFB1-23FE2BD3C54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C3A9D0-63D4-4209-B120-646E57BF5D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2CCF5923-5D11-423F-8C50-11780B16300B}" type="parTrans" cxnId="{8A2C49E0-890B-4967-90F5-CF9859DE5C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A1B0AA-3C52-4731-A6BE-300CF2DFE8C6}" type="sibTrans" cxnId="{8A2C49E0-890B-4967-90F5-CF9859DE5C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E7C4D6-E530-4EC3-958C-2E9531B8EE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6DD47C77-98F6-4CBF-A3A8-343B273A1A6A}" type="parTrans" cxnId="{2E1D45E7-BDEF-4F49-A638-7DF34330EA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16AB69-F94B-402E-9391-F0A0E7C56E03}" type="sibTrans" cxnId="{2E1D45E7-BDEF-4F49-A638-7DF34330EA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3E50A5-79A3-4E4D-8982-3EF4EAB2BD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8EBDCD41-29E9-462E-B33D-B0C727FDCEC0}" type="parTrans" cxnId="{07F851F2-723A-4800-ABFC-6EA2B2AD61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1024C3-DFB9-4EE4-A312-616D3A278408}" type="sibTrans" cxnId="{07F851F2-723A-4800-ABFC-6EA2B2AD61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2DEEE7-21D3-4CD3-B171-E48B24661D5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B8E1443B-8935-4CEF-BFA5-71D1EB637017}" type="parTrans" cxnId="{5D9E9B29-1C11-409D-B189-DE07C3E6442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F0CE52-3DFF-4791-9E2F-16F353B402A0}" type="sibTrans" cxnId="{5D9E9B29-1C11-409D-B189-DE07C3E6442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45308F4-C179-4B87-8F84-1850B81912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257E1067-05E6-472D-B55B-4373AC8B83FF}" type="parTrans" cxnId="{91184908-C030-4F9C-9F46-3245ED257F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889562-EC1A-48D3-BD08-FD96CE5C6FC7}" type="sibTrans" cxnId="{91184908-C030-4F9C-9F46-3245ED257F1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253838-8445-4028-A82D-A61CAE77B0C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0F789380-283D-4047-BCC5-EEB9391F823E}" type="parTrans" cxnId="{8B5CDF8A-7442-43DC-BA75-2CE14E5935C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344ED3-6AEA-43D3-96D2-9D8565214303}" type="sibTrans" cxnId="{8B5CDF8A-7442-43DC-BA75-2CE14E5935C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264F97-E0AE-4191-ACF0-6514B9C598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07247F1D-6B58-4EA5-9D0F-EDBE08CFE22D}" type="parTrans" cxnId="{EBCC9642-88E5-4FD4-8606-F64792CF6D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92FC9C-962C-40E5-9CCE-7C1D1847E262}" type="sibTrans" cxnId="{EBCC9642-88E5-4FD4-8606-F64792CF6D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479D41-0BF5-4208-A3BE-58F4D0A8B04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68909124-2F8B-498A-AD05-AEE7E5D17346}" type="parTrans" cxnId="{FAAA1A3B-C676-452D-965A-68D1218695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A59817-01FA-4344-89D8-B7E360880456}" type="sibTrans" cxnId="{FAAA1A3B-C676-452D-965A-68D12186952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34B341-E6E1-4D15-B1A3-34F5B9BD97C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034CF9C1-1F8D-4371-A2D5-6DB22304B57F}" type="parTrans" cxnId="{655FCC59-4C12-41B5-8237-BD1EBC78C8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BA285D-6E44-400B-BC70-7A0D747D0161}" type="sibTrans" cxnId="{655FCC59-4C12-41B5-8237-BD1EBC78C8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0E9FE0-6F14-4A27-9681-EA95F9DF361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F2EC0BA3-797D-4764-AB61-64CB6AB3F252}" type="parTrans" cxnId="{4B76DBD9-D73C-46C6-8602-D142728027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99D658-E0A1-4172-9599-468A5503E979}" type="sibTrans" cxnId="{4B76DBD9-D73C-46C6-8602-D142728027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A43F61-BD8F-4255-BD21-19F65F80F47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6922A12A-0493-4BC5-8F80-D18CC1A011A1}" type="parTrans" cxnId="{421BE2E2-234D-4D86-BA60-632DC58810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181AFE-9786-4127-927F-EFEB4A1770E8}" type="sibTrans" cxnId="{421BE2E2-234D-4D86-BA60-632DC58810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BD6B44-8ECB-42FE-9ACA-41EFBC44794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17DB4CF7-2E73-4DF2-A7F5-51EB08E72890}" type="parTrans" cxnId="{7EC96658-A2EA-455D-8A09-E82BD8471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7E6906-1042-4BEC-B7E6-07AACA2E55BE}" type="sibTrans" cxnId="{7EC96658-A2EA-455D-8A09-E82BD84715B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F4FB33-1D65-49DE-AE88-F9177616BE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1B4D6D59-C3A7-4EB2-97C2-C02A197D6D29}" type="parTrans" cxnId="{E7093D70-2FB5-456B-B375-C85D69E8ED1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8126F7-BD7A-402D-A9F8-78D5DFE66D91}" type="sibTrans" cxnId="{E7093D70-2FB5-456B-B375-C85D69E8ED1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CF6AE0-814E-4BE5-8896-DA8A1ED4E96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B30ACAEB-5D01-4F13-9054-CC56BC7C7505}" type="parTrans" cxnId="{A9ED21CF-1A54-4140-A873-842FE622C8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387A67-D894-46C0-8D08-1442A9A0BD74}" type="sibTrans" cxnId="{A9ED21CF-1A54-4140-A873-842FE622C8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1D7FE0-5AC3-4636-BA53-DB22975BED1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FE77A1FA-315A-459F-AEDA-49F31ADA296B}" type="parTrans" cxnId="{47E3F1BC-A8BE-44C4-8B79-0171732F5A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D01D98-075D-4EFC-A543-F57003FD2590}" type="sibTrans" cxnId="{47E3F1BC-A8BE-44C4-8B79-0171732F5A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4173DE-B2F7-47E1-BDDB-537BBCC591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18121FB1-DDFA-484F-B1EE-86188277E64E}" type="parTrans" cxnId="{3C54FB3E-59DA-451D-A70E-341B438042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875E6B-534E-4736-AC0F-F09AD8966F39}" type="sibTrans" cxnId="{3C54FB3E-59DA-451D-A70E-341B438042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5342CA-6110-4B9A-919D-128A27D6D47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1A01CDE8-BCD2-4B0F-BB90-381BDEA90F7C}" type="parTrans" cxnId="{D9E86530-CB70-419B-B8DE-A34E8327D4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6833C9-C43D-4945-A361-FAA677CBF49F}" type="sibTrans" cxnId="{D9E86530-CB70-419B-B8DE-A34E8327D4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E70DE3-5F26-425E-97C5-BCFB0DE1415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DCB774F0-8603-4A59-AD01-7255B92D6A5B}" type="parTrans" cxnId="{FA621633-94B7-4644-8A61-D397D870F61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2BB3F7-5658-410E-8E53-74001C889FD0}" type="sibTrans" cxnId="{FA621633-94B7-4644-8A61-D397D870F61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5DA2E7-CF04-4030-AD26-AA46CC6EA4C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3DC5B40D-8DC7-4690-AF9D-EA00FCBF1E22}" type="parTrans" cxnId="{727A8337-1D7C-4CB6-B82D-CB2A89AB17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0B3EA7-B6E2-4C47-95FA-9307BD0964F9}" type="sibTrans" cxnId="{727A8337-1D7C-4CB6-B82D-CB2A89AB174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7C97FC-57AC-4156-9A1E-9DFD16301D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4B033ECA-988E-488A-814A-0E47C9E10EEC}" type="parTrans" cxnId="{491A209F-805B-4779-952D-D472A69606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30E4BD-AA4B-4512-9A94-286EAC5FD57E}" type="sibTrans" cxnId="{491A209F-805B-4779-952D-D472A69606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723A35-AF78-47C2-9713-5FB4E2814D4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C5189B22-64A2-4470-A25F-A9D7998733CE}" type="parTrans" cxnId="{A04361B1-5D20-4877-ADA2-FA880B5982C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CE31F3-18D8-4D49-8BD3-E3BF5CB3B516}" type="sibTrans" cxnId="{A04361B1-5D20-4877-ADA2-FA880B5982C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C2791E-EA3A-432F-8104-22137301E0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5DA485EC-E62F-4492-8A38-6B2E94DCCEC8}" type="parTrans" cxnId="{D64CD1B3-0B11-4F64-956D-EACD30D395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790BE2-BBFF-4BB4-A63F-12CAB74D9DCB}" type="sibTrans" cxnId="{D64CD1B3-0B11-4F64-956D-EACD30D395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B0CBF3-9E0F-4B7E-8326-30C6DF1E9E2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0AFDFE19-2995-43C5-BDEA-E07AFB635D59}" type="parTrans" cxnId="{5E561A4E-7072-490B-AD68-B8BF70DB7E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5E90F6-166E-48EE-ABAF-544828F848E9}" type="sibTrans" cxnId="{5E561A4E-7072-490B-AD68-B8BF70DB7E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CB235C-5051-432A-B2DF-3E2A8C8CBA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4D9E9571-8E34-4B4D-9AEC-6F60FDFF1125}" type="parTrans" cxnId="{1EB31A35-C188-45E0-AFFB-19E8EE37A4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2928B2-E012-403F-9A89-09EAD83188F5}" type="sibTrans" cxnId="{1EB31A35-C188-45E0-AFFB-19E8EE37A43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ABBB93-8E1B-4F26-9B72-CD5CE5350D2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5E35E540-37B9-4D07-9DCC-330094BEA83C}" type="parTrans" cxnId="{85A57C76-BF09-4F2B-8C7E-749A55BE8E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4A59FF-9245-4AAB-A6EA-3087A6BE56F8}" type="sibTrans" cxnId="{85A57C76-BF09-4F2B-8C7E-749A55BE8E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695676-ED59-4938-B816-9DB86C071C6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B1A09E3B-F6A4-4F9D-BABE-449A5DB51583}" type="parTrans" cxnId="{AF0744D4-EB9E-421D-AB9C-0D5BA3E535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0D8E6A-76A3-430B-AA2F-FAED62D81B84}" type="sibTrans" cxnId="{AF0744D4-EB9E-421D-AB9C-0D5BA3E535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9658305-291C-4C5D-9AAC-D4B3E1897FDD}" srcId="{984116C9-7CB8-4743-8FBA-68A8BA0D0389}" destId="{91208223-5A1A-410D-B3B2-B1EA9A188971}" srcOrd="1" destOrd="0" parTransId="{AB1469E2-8726-48FC-93DA-A36E8668D35C}" sibTransId="{CA4F4394-E60A-49FC-B535-55BF7805B7EC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75223906-1537-4E2D-B649-3BD5AF850F29}" type="presOf" srcId="{06723A35-AF78-47C2-9713-5FB4E2814D46}" destId="{11FB7C73-6081-42C7-8E15-28075061167B}" srcOrd="0" destOrd="8" presId="urn:microsoft.com/office/officeart/2005/8/layout/hList1"/>
    <dgm:cxn modelId="{91184908-C030-4F9C-9F46-3245ED257F1C}" srcId="{984116C9-7CB8-4743-8FBA-68A8BA0D0389}" destId="{E45308F4-C179-4B87-8F84-1850B819126D}" srcOrd="8" destOrd="0" parTransId="{257E1067-05E6-472D-B55B-4373AC8B83FF}" sibTransId="{41889562-EC1A-48D3-BD08-FD96CE5C6FC7}"/>
    <dgm:cxn modelId="{366F8B08-E711-4D57-817A-C2D4981F84F3}" type="presOf" srcId="{A55DA2E7-CF04-4030-AD26-AA46CC6EA4CB}" destId="{11FB7C73-6081-42C7-8E15-28075061167B}" srcOrd="0" destOrd="6" presId="urn:microsoft.com/office/officeart/2005/8/layout/hList1"/>
    <dgm:cxn modelId="{C01E7C12-9C0B-49E5-B420-34F9E6F84209}" type="presOf" srcId="{9DA43F61-BD8F-4255-BD21-19F65F80F47A}" destId="{0045AAE0-9BB3-4F66-A39D-FC0233DDC39E}" srcOrd="0" destOrd="1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D9E9B29-1C11-409D-B189-DE07C3E6442E}" srcId="{984116C9-7CB8-4743-8FBA-68A8BA0D0389}" destId="{3C2DEEE7-21D3-4CD3-B171-E48B24661D56}" srcOrd="7" destOrd="0" parTransId="{B8E1443B-8935-4CEF-BFA5-71D1EB637017}" sibTransId="{F4F0CE52-3DFF-4791-9E2F-16F353B402A0}"/>
    <dgm:cxn modelId="{D9E86530-CB70-419B-B8DE-A34E8327D40A}" srcId="{930452E1-293A-4804-9AD2-E53B94608D56}" destId="{C15342CA-6110-4B9A-919D-128A27D6D471}" srcOrd="4" destOrd="0" parTransId="{1A01CDE8-BCD2-4B0F-BB90-381BDEA90F7C}" sibTransId="{2D6833C9-C43D-4945-A361-FAA677CBF49F}"/>
    <dgm:cxn modelId="{FA621633-94B7-4644-8A61-D397D870F61B}" srcId="{930452E1-293A-4804-9AD2-E53B94608D56}" destId="{73E70DE3-5F26-425E-97C5-BCFB0DE1415B}" srcOrd="5" destOrd="0" parTransId="{DCB774F0-8603-4A59-AD01-7255B92D6A5B}" sibTransId="{D92BB3F7-5658-410E-8E53-74001C889FD0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076E3834-938D-4347-8B47-856337442203}" type="presOf" srcId="{9A695676-ED59-4938-B816-9DB86C071C65}" destId="{11FB7C73-6081-42C7-8E15-28075061167B}" srcOrd="0" destOrd="13" presId="urn:microsoft.com/office/officeart/2005/8/layout/hList1"/>
    <dgm:cxn modelId="{1EB31A35-C188-45E0-AFFB-19E8EE37A43B}" srcId="{930452E1-293A-4804-9AD2-E53B94608D56}" destId="{B7CB235C-5051-432A-B2DF-3E2A8C8CBA3E}" srcOrd="11" destOrd="0" parTransId="{4D9E9571-8E34-4B4D-9AEC-6F60FDFF1125}" sibTransId="{572928B2-E012-403F-9A89-09EAD83188F5}"/>
    <dgm:cxn modelId="{A93B0E37-2AA4-4842-B8ED-3469A0A02204}" type="presOf" srcId="{E45308F4-C179-4B87-8F84-1850B819126D}" destId="{0045AAE0-9BB3-4F66-A39D-FC0233DDC39E}" srcOrd="0" destOrd="8" presId="urn:microsoft.com/office/officeart/2005/8/layout/hList1"/>
    <dgm:cxn modelId="{727A8337-1D7C-4CB6-B82D-CB2A89AB1747}" srcId="{930452E1-293A-4804-9AD2-E53B94608D56}" destId="{A55DA2E7-CF04-4030-AD26-AA46CC6EA4CB}" srcOrd="6" destOrd="0" parTransId="{3DC5B40D-8DC7-4690-AF9D-EA00FCBF1E22}" sibTransId="{D70B3EA7-B6E2-4C47-95FA-9307BD0964F9}"/>
    <dgm:cxn modelId="{FAAA1A3B-C676-452D-965A-68D121869526}" srcId="{984116C9-7CB8-4743-8FBA-68A8BA0D0389}" destId="{53479D41-0BF5-4208-A3BE-58F4D0A8B048}" srcOrd="11" destOrd="0" parTransId="{68909124-2F8B-498A-AD05-AEE7E5D17346}" sibTransId="{D3A59817-01FA-4344-89D8-B7E360880456}"/>
    <dgm:cxn modelId="{188E633C-CEAD-437E-8610-B951FD08352B}" type="presOf" srcId="{AAC2791E-EA3A-432F-8104-22137301E009}" destId="{11FB7C73-6081-42C7-8E15-28075061167B}" srcOrd="0" destOrd="9" presId="urn:microsoft.com/office/officeart/2005/8/layout/hList1"/>
    <dgm:cxn modelId="{E6D2033D-D867-49EC-A36D-D43F7A2277EA}" srcId="{4F795D33-588E-4F04-A4A9-549DB1C8E26C}" destId="{78A66138-6724-47DA-BCEA-E6FD304E081F}" srcOrd="2" destOrd="0" parTransId="{1E8C4FC4-C341-442D-9DFA-06790B2DB3FB}" sibTransId="{0D089EA6-0F1F-47DF-B0F5-A00E1741D2ED}"/>
    <dgm:cxn modelId="{D3B9923D-A9F8-4C97-B2FF-F1D7BF8E2D39}" type="presOf" srcId="{B7CB235C-5051-432A-B2DF-3E2A8C8CBA3E}" destId="{11FB7C73-6081-42C7-8E15-28075061167B}" srcOrd="0" destOrd="11" presId="urn:microsoft.com/office/officeart/2005/8/layout/hList1"/>
    <dgm:cxn modelId="{3C54FB3E-59DA-451D-A70E-341B438042D0}" srcId="{930452E1-293A-4804-9AD2-E53B94608D56}" destId="{A44173DE-B2F7-47E1-BDDB-537BBCC5913B}" srcOrd="3" destOrd="0" parTransId="{18121FB1-DDFA-484F-B1EE-86188277E64E}" sibTransId="{7A875E6B-534E-4736-AC0F-F09AD8966F39}"/>
    <dgm:cxn modelId="{D3C9AD41-FB3A-4A53-8E3B-77F110DC7547}" type="presOf" srcId="{40FB2728-0F07-4727-BA04-C3048E257237}" destId="{0045AAE0-9BB3-4F66-A39D-FC0233DDC39E}" srcOrd="0" destOrd="2" presId="urn:microsoft.com/office/officeart/2005/8/layout/hList1"/>
    <dgm:cxn modelId="{EBCC9642-88E5-4FD4-8606-F64792CF6DF5}" srcId="{984116C9-7CB8-4743-8FBA-68A8BA0D0389}" destId="{05264F97-E0AE-4191-ACF0-6514B9C59802}" srcOrd="10" destOrd="0" parTransId="{07247F1D-6B58-4EA5-9D0F-EDBE08CFE22D}" sibTransId="{5D92FC9C-962C-40E5-9CCE-7C1D1847E262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E68D2849-E605-4B60-B79B-B624F84024D2}" type="presOf" srcId="{91208223-5A1A-410D-B3B2-B1EA9A188971}" destId="{0045AAE0-9BB3-4F66-A39D-FC0233DDC39E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E561A4E-7072-490B-AD68-B8BF70DB7E46}" srcId="{930452E1-293A-4804-9AD2-E53B94608D56}" destId="{33B0CBF3-9E0F-4B7E-8326-30C6DF1E9E26}" srcOrd="10" destOrd="0" parTransId="{0AFDFE19-2995-43C5-BDEA-E07AFB635D59}" sibTransId="{D85E90F6-166E-48EE-ABAF-544828F848E9}"/>
    <dgm:cxn modelId="{7EC96658-A2EA-455D-8A09-E82BD84715B5}" srcId="{984116C9-7CB8-4743-8FBA-68A8BA0D0389}" destId="{0BBD6B44-8ECB-42FE-9ACA-41EFBC44794A}" srcOrd="15" destOrd="0" parTransId="{17DB4CF7-2E73-4DF2-A7F5-51EB08E72890}" sibTransId="{7F7E6906-1042-4BEC-B7E6-07AACA2E55BE}"/>
    <dgm:cxn modelId="{DA80FD58-A914-4ACC-8358-231ADDB46FAB}" type="presOf" srcId="{23F4FB33-1D65-49DE-AE88-F9177616BEF8}" destId="{0045AAE0-9BB3-4F66-A39D-FC0233DDC39E}" srcOrd="0" destOrd="16" presId="urn:microsoft.com/office/officeart/2005/8/layout/hList1"/>
    <dgm:cxn modelId="{655FCC59-4C12-41B5-8237-BD1EBC78C8C9}" srcId="{984116C9-7CB8-4743-8FBA-68A8BA0D0389}" destId="{F734B341-E6E1-4D15-B1A3-34F5B9BD97CC}" srcOrd="12" destOrd="0" parTransId="{034CF9C1-1F8D-4371-A2D5-6DB22304B57F}" sibTransId="{D6BA285D-6E44-400B-BC70-7A0D747D0161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C4F65E61-8C6F-4AE7-B974-CC04B9BD7437}" type="presOf" srcId="{F3E7C4D6-E530-4EC3-958C-2E9531B8EE3C}" destId="{0045AAE0-9BB3-4F66-A39D-FC0233DDC39E}" srcOrd="0" destOrd="5" presId="urn:microsoft.com/office/officeart/2005/8/layout/hList1"/>
    <dgm:cxn modelId="{E2EBC86E-270B-4F75-9095-8AF8A56C287D}" srcId="{4F795D33-588E-4F04-A4A9-549DB1C8E26C}" destId="{E984550E-4ED0-43A8-9E85-FAEE96FBB18C}" srcOrd="3" destOrd="0" parTransId="{1F957015-1546-4120-B521-88C95C4EF228}" sibTransId="{0A0561FC-6826-4585-9700-89C185354229}"/>
    <dgm:cxn modelId="{E7093D70-2FB5-456B-B375-C85D69E8ED1E}" srcId="{984116C9-7CB8-4743-8FBA-68A8BA0D0389}" destId="{23F4FB33-1D65-49DE-AE88-F9177616BEF8}" srcOrd="16" destOrd="0" parTransId="{1B4D6D59-C3A7-4EB2-97C2-C02A197D6D29}" sibTransId="{008126F7-BD7A-402D-A9F8-78D5DFE66D91}"/>
    <dgm:cxn modelId="{75EDB272-D2E9-483A-A887-F5B824FF9B05}" type="presOf" srcId="{C15342CA-6110-4B9A-919D-128A27D6D471}" destId="{11FB7C73-6081-42C7-8E15-28075061167B}" srcOrd="0" destOrd="4" presId="urn:microsoft.com/office/officeart/2005/8/layout/hList1"/>
    <dgm:cxn modelId="{85A57C76-BF09-4F2B-8C7E-749A55BE8EBF}" srcId="{930452E1-293A-4804-9AD2-E53B94608D56}" destId="{0CABBB93-8E1B-4F26-9B72-CD5CE5350D2B}" srcOrd="12" destOrd="0" parTransId="{5E35E540-37B9-4D07-9DCC-330094BEA83C}" sibTransId="{C44A59FF-9245-4AAB-A6EA-3087A6BE56F8}"/>
    <dgm:cxn modelId="{1F196B77-F26A-46F4-A22B-5432CA2C4D38}" type="presOf" srcId="{69CF6AE0-814E-4BE5-8896-DA8A1ED4E96D}" destId="{11FB7C73-6081-42C7-8E15-28075061167B}" srcOrd="0" destOrd="1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EB34682-6E34-402B-8E54-E5484AE465E4}" type="presOf" srcId="{AAC3A9D0-63D4-4209-B120-646E57BF5D3D}" destId="{0045AAE0-9BB3-4F66-A39D-FC0233DDC39E}" srcOrd="0" destOrd="4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8B5CDF8A-7442-43DC-BA75-2CE14E5935CE}" srcId="{984116C9-7CB8-4743-8FBA-68A8BA0D0389}" destId="{4F253838-8445-4028-A82D-A61CAE77B0CF}" srcOrd="9" destOrd="0" parTransId="{0F789380-283D-4047-BCC5-EEB9391F823E}" sibTransId="{05344ED3-6AEA-43D3-96D2-9D8565214303}"/>
    <dgm:cxn modelId="{8E895495-C37B-43AC-9540-0A3EFA9DE4FE}" type="presOf" srcId="{78A66138-6724-47DA-BCEA-E6FD304E081F}" destId="{34083978-5BA0-40E3-AB18-2F3A89BB9529}" srcOrd="0" destOrd="2" presId="urn:microsoft.com/office/officeart/2005/8/layout/hList1"/>
    <dgm:cxn modelId="{89B9519C-37AD-467C-81F3-744876EC1C8A}" type="presOf" srcId="{667C97FC-57AC-4156-9A1E-9DFD16301DD9}" destId="{11FB7C73-6081-42C7-8E15-28075061167B}" srcOrd="0" destOrd="7" presId="urn:microsoft.com/office/officeart/2005/8/layout/hList1"/>
    <dgm:cxn modelId="{68DCA59E-DDF5-49F3-A524-6A2DB31D2CD8}" type="presOf" srcId="{4F253838-8445-4028-A82D-A61CAE77B0CF}" destId="{0045AAE0-9BB3-4F66-A39D-FC0233DDC39E}" srcOrd="0" destOrd="9" presId="urn:microsoft.com/office/officeart/2005/8/layout/hList1"/>
    <dgm:cxn modelId="{491A209F-805B-4779-952D-D472A69606A0}" srcId="{930452E1-293A-4804-9AD2-E53B94608D56}" destId="{667C97FC-57AC-4156-9A1E-9DFD16301DD9}" srcOrd="7" destOrd="0" parTransId="{4B033ECA-988E-488A-814A-0E47C9E10EEC}" sibTransId="{0E30E4BD-AA4B-4512-9A94-286EAC5FD57E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84890B0-3CCD-4880-BC25-4C1926FB33CC}" type="presOf" srcId="{73E70DE3-5F26-425E-97C5-BCFB0DE1415B}" destId="{11FB7C73-6081-42C7-8E15-28075061167B}" srcOrd="0" destOrd="5" presId="urn:microsoft.com/office/officeart/2005/8/layout/hList1"/>
    <dgm:cxn modelId="{A04361B1-5D20-4877-ADA2-FA880B5982C1}" srcId="{930452E1-293A-4804-9AD2-E53B94608D56}" destId="{06723A35-AF78-47C2-9713-5FB4E2814D46}" srcOrd="8" destOrd="0" parTransId="{C5189B22-64A2-4470-A25F-A9D7998733CE}" sibTransId="{ABCE31F3-18D8-4D49-8BD3-E3BF5CB3B516}"/>
    <dgm:cxn modelId="{35200EB3-2619-4EDE-BD81-A682F65C6514}" type="presOf" srcId="{F734B341-E6E1-4D15-B1A3-34F5B9BD97CC}" destId="{0045AAE0-9BB3-4F66-A39D-FC0233DDC39E}" srcOrd="0" destOrd="12" presId="urn:microsoft.com/office/officeart/2005/8/layout/hList1"/>
    <dgm:cxn modelId="{D64CD1B3-0B11-4F64-956D-EACD30D39550}" srcId="{930452E1-293A-4804-9AD2-E53B94608D56}" destId="{AAC2791E-EA3A-432F-8104-22137301E009}" srcOrd="9" destOrd="0" parTransId="{5DA485EC-E62F-4492-8A38-6B2E94DCCEC8}" sibTransId="{2B790BE2-BBFF-4BB4-A63F-12CAB74D9DCB}"/>
    <dgm:cxn modelId="{B79EAFB4-2498-41EF-A7A0-66DF4981EB21}" type="presOf" srcId="{42F5D80F-D2B7-4204-9F0B-E4EDDB2A392B}" destId="{0045AAE0-9BB3-4F66-A39D-FC0233DDC39E}" srcOrd="0" destOrd="3" presId="urn:microsoft.com/office/officeart/2005/8/layout/hList1"/>
    <dgm:cxn modelId="{068CF2B8-4FB9-4277-8479-238373575B6E}" type="presOf" srcId="{53479D41-0BF5-4208-A3BE-58F4D0A8B048}" destId="{0045AAE0-9BB3-4F66-A39D-FC0233DDC39E}" srcOrd="0" destOrd="11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47E3F1BC-A8BE-44C4-8B79-0171732F5ACA}" srcId="{930452E1-293A-4804-9AD2-E53B94608D56}" destId="{091D7FE0-5AC3-4636-BA53-DB22975BED1C}" srcOrd="2" destOrd="0" parTransId="{FE77A1FA-315A-459F-AEDA-49F31ADA296B}" sibTransId="{7FD01D98-075D-4EFC-A543-F57003FD2590}"/>
    <dgm:cxn modelId="{ADE753BD-4DF8-4697-9567-3CE36D222B0B}" type="presOf" srcId="{0BBD6B44-8ECB-42FE-9ACA-41EFBC44794A}" destId="{0045AAE0-9BB3-4F66-A39D-FC0233DDC39E}" srcOrd="0" destOrd="15" presId="urn:microsoft.com/office/officeart/2005/8/layout/hList1"/>
    <dgm:cxn modelId="{6681B3BE-491B-4562-B49E-9A772794516F}" type="presOf" srcId="{E984550E-4ED0-43A8-9E85-FAEE96FBB18C}" destId="{34083978-5BA0-40E3-AB18-2F3A89BB9529}" srcOrd="0" destOrd="3" presId="urn:microsoft.com/office/officeart/2005/8/layout/hList1"/>
    <dgm:cxn modelId="{6F560AC2-5D71-4DB5-BFB1-23FE2BD3C542}" srcId="{984116C9-7CB8-4743-8FBA-68A8BA0D0389}" destId="{42F5D80F-D2B7-4204-9F0B-E4EDDB2A392B}" srcOrd="3" destOrd="0" parTransId="{2C4C2963-063F-4A98-BC61-51C72291A6F9}" sibTransId="{68BEE688-E53E-4EBA-9B7B-B1C18CAB0F04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711D6AC8-CD44-4101-B42D-8E91DD0CA7D3}" type="presOf" srcId="{0CABBB93-8E1B-4F26-9B72-CD5CE5350D2B}" destId="{11FB7C73-6081-42C7-8E15-28075061167B}" srcOrd="0" destOrd="12" presId="urn:microsoft.com/office/officeart/2005/8/layout/hList1"/>
    <dgm:cxn modelId="{976B1ACF-7A5A-4E24-8596-05EC8CD8DF02}" type="presOf" srcId="{33B0CBF3-9E0F-4B7E-8326-30C6DF1E9E26}" destId="{11FB7C73-6081-42C7-8E15-28075061167B}" srcOrd="0" destOrd="10" presId="urn:microsoft.com/office/officeart/2005/8/layout/hList1"/>
    <dgm:cxn modelId="{A9ED21CF-1A54-4140-A873-842FE622C8E8}" srcId="{930452E1-293A-4804-9AD2-E53B94608D56}" destId="{69CF6AE0-814E-4BE5-8896-DA8A1ED4E96D}" srcOrd="1" destOrd="0" parTransId="{B30ACAEB-5D01-4F13-9054-CC56BC7C7505}" sibTransId="{3A387A67-D894-46C0-8D08-1442A9A0BD74}"/>
    <dgm:cxn modelId="{F8EE24CF-5087-4753-9DEA-8C196DCBFA58}" type="presOf" srcId="{EA0E9FE0-6F14-4A27-9681-EA95F9DF3614}" destId="{0045AAE0-9BB3-4F66-A39D-FC0233DDC39E}" srcOrd="0" destOrd="13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456587CF-FD08-4D44-AF98-87E0E55B3227}" type="presOf" srcId="{203E50A5-79A3-4E4D-8982-3EF4EAB2BDF3}" destId="{0045AAE0-9BB3-4F66-A39D-FC0233DDC39E}" srcOrd="0" destOrd="6" presId="urn:microsoft.com/office/officeart/2005/8/layout/hList1"/>
    <dgm:cxn modelId="{AF0744D4-EB9E-421D-AB9C-0D5BA3E53537}" srcId="{930452E1-293A-4804-9AD2-E53B94608D56}" destId="{9A695676-ED59-4938-B816-9DB86C071C65}" srcOrd="13" destOrd="0" parTransId="{B1A09E3B-F6A4-4F9D-BABE-449A5DB51583}" sibTransId="{2F0D8E6A-76A3-430B-AA2F-FAED62D81B84}"/>
    <dgm:cxn modelId="{4B76DBD9-D73C-46C6-8602-D142728027A7}" srcId="{984116C9-7CB8-4743-8FBA-68A8BA0D0389}" destId="{EA0E9FE0-6F14-4A27-9681-EA95F9DF3614}" srcOrd="13" destOrd="0" parTransId="{F2EC0BA3-797D-4764-AB61-64CB6AB3F252}" sibTransId="{3599D658-E0A1-4172-9599-468A5503E979}"/>
    <dgm:cxn modelId="{A07343DE-8689-4391-8626-7D94348E5869}" type="presOf" srcId="{18479DD3-87D4-43BB-9C05-0820957639CD}" destId="{34083978-5BA0-40E3-AB18-2F3A89BB9529}" srcOrd="0" destOrd="1" presId="urn:microsoft.com/office/officeart/2005/8/layout/hList1"/>
    <dgm:cxn modelId="{B06334DF-05DC-4EA0-99CA-CA243CB675DE}" type="presOf" srcId="{05264F97-E0AE-4191-ACF0-6514B9C59802}" destId="{0045AAE0-9BB3-4F66-A39D-FC0233DDC39E}" srcOrd="0" destOrd="10" presId="urn:microsoft.com/office/officeart/2005/8/layout/hList1"/>
    <dgm:cxn modelId="{8A2C49E0-890B-4967-90F5-CF9859DE5CBF}" srcId="{984116C9-7CB8-4743-8FBA-68A8BA0D0389}" destId="{AAC3A9D0-63D4-4209-B120-646E57BF5D3D}" srcOrd="4" destOrd="0" parTransId="{2CCF5923-5D11-423F-8C50-11780B16300B}" sibTransId="{BEA1B0AA-3C52-4731-A6BE-300CF2DFE8C6}"/>
    <dgm:cxn modelId="{421BE2E2-234D-4D86-BA60-632DC58810E5}" srcId="{984116C9-7CB8-4743-8FBA-68A8BA0D0389}" destId="{9DA43F61-BD8F-4255-BD21-19F65F80F47A}" srcOrd="14" destOrd="0" parTransId="{6922A12A-0493-4BC5-8F80-D18CC1A011A1}" sibTransId="{28181AFE-9786-4127-927F-EFEB4A1770E8}"/>
    <dgm:cxn modelId="{B8073BE6-E43F-4EE1-8412-18CEE642F847}" type="presOf" srcId="{3C2DEEE7-21D3-4CD3-B171-E48B24661D56}" destId="{0045AAE0-9BB3-4F66-A39D-FC0233DDC39E}" srcOrd="0" destOrd="7" presId="urn:microsoft.com/office/officeart/2005/8/layout/hList1"/>
    <dgm:cxn modelId="{2E1D45E7-BDEF-4F49-A638-7DF34330EAFA}" srcId="{984116C9-7CB8-4743-8FBA-68A8BA0D0389}" destId="{F3E7C4D6-E530-4EC3-958C-2E9531B8EE3C}" srcOrd="5" destOrd="0" parTransId="{6DD47C77-98F6-4CBF-A3A8-343B273A1A6A}" sibTransId="{8216AB69-F94B-402E-9391-F0A0E7C56E03}"/>
    <dgm:cxn modelId="{DA6EFCEA-0F69-4D4B-A5F9-C3B1DD613AC5}" type="presOf" srcId="{A44173DE-B2F7-47E1-BDDB-537BBCC5913B}" destId="{11FB7C73-6081-42C7-8E15-28075061167B}" srcOrd="0" destOrd="3" presId="urn:microsoft.com/office/officeart/2005/8/layout/hList1"/>
    <dgm:cxn modelId="{907465EE-124B-4571-82D4-034C1AF3E45D}" srcId="{984116C9-7CB8-4743-8FBA-68A8BA0D0389}" destId="{40FB2728-0F07-4727-BA04-C3048E257237}" srcOrd="2" destOrd="0" parTransId="{A4BBD920-E5B3-42AD-9449-E89DB2CB0F01}" sibTransId="{607E0D3D-389E-4CA2-B39B-1E4F42CBE659}"/>
    <dgm:cxn modelId="{07F851F2-723A-4800-ABFC-6EA2B2AD6159}" srcId="{984116C9-7CB8-4743-8FBA-68A8BA0D0389}" destId="{203E50A5-79A3-4E4D-8982-3EF4EAB2BDF3}" srcOrd="6" destOrd="0" parTransId="{8EBDCD41-29E9-462E-B33D-B0C727FDCEC0}" sibTransId="{5C1024C3-DFB9-4EE4-A312-616D3A278408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9E994DFB-A7B3-4A3F-8371-E9D260C4797E}" type="presOf" srcId="{091D7FE0-5AC3-4636-BA53-DB22975BED1C}" destId="{11FB7C73-6081-42C7-8E15-28075061167B}" srcOrd="0" destOrd="2" presId="urn:microsoft.com/office/officeart/2005/8/layout/hList1"/>
    <dgm:cxn modelId="{688421FE-D6A6-4C35-AEB0-EEB140C19E8E}" srcId="{4F795D33-588E-4F04-A4A9-549DB1C8E26C}" destId="{18479DD3-87D4-43BB-9C05-0820957639CD}" srcOrd="1" destOrd="0" parTransId="{D9663866-AC9F-4F34-AC42-9B625F677A4F}" sibTransId="{035A5212-892C-4A6A-BBF9-B9B173AD7AFB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Cashiers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Medical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Painters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Carpenters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Dental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0.1116</cdr:x>
      <cdr:y>0.61288</cdr:y>
    </cdr:from>
    <cdr:to>
      <cdr:x>0.37896</cdr:x>
      <cdr:y>0.91318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916548" y="2983937"/>
          <a:ext cx="2195725" cy="1462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Charlotte County's home prices rose along with the state during the mid-2000s housing boom. The county median price peaked at $349,000 in 2005 (2023 $).</a:t>
          </a:r>
        </a:p>
      </cdr:txBody>
    </cdr:sp>
  </cdr:relSizeAnchor>
  <cdr:relSizeAnchor xmlns:cdr="http://schemas.openxmlformats.org/drawingml/2006/chartDrawing">
    <cdr:from>
      <cdr:x>0.35855</cdr:x>
      <cdr:y>0.23428</cdr:y>
    </cdr:from>
    <cdr:to>
      <cdr:x>0.5585</cdr:x>
      <cdr:y>0.41095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44633" y="1140642"/>
          <a:ext cx="1642113" cy="8601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bottoming out near $148,000 in 2011.</a:t>
          </a:r>
        </a:p>
      </cdr:txBody>
    </cdr:sp>
  </cdr:relSizeAnchor>
  <cdr:relSizeAnchor xmlns:cdr="http://schemas.openxmlformats.org/drawingml/2006/chartDrawing">
    <cdr:from>
      <cdr:x>0.71306</cdr:x>
      <cdr:y>0.46095</cdr:y>
    </cdr:from>
    <cdr:to>
      <cdr:x>0.97889</cdr:x>
      <cdr:y>0.66917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856088" y="2244232"/>
          <a:ext cx="2183160" cy="10137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rgbClr val="000000"/>
              </a:solidFill>
              <a:latin typeface="Tw Cen MT" panose="020B0602020104020603" pitchFamily="34" charset="0"/>
              <a:ea typeface="+mn-ea"/>
              <a:cs typeface="+mn-cs"/>
            </a:rPr>
            <a:t>The</a:t>
          </a:r>
          <a:r>
            <a:rPr lang="en-US" sz="1100" baseline="0">
              <a:effectLst/>
              <a:latin typeface="Tw Cen MT" panose="020B0602020104020603" pitchFamily="34" charset="0"/>
              <a:ea typeface="+mn-ea"/>
              <a:cs typeface="+mn-cs"/>
            </a:rPr>
            <a:t> county median now exceeds the peak of the mid-2000s housing boom and is near the state median (Charlotte County median $387,000 in Q1-2 2023, compared to $400,000 statewide).</a:t>
          </a:r>
          <a:endParaRPr lang="en-US" sz="1100">
            <a:effectLst/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0.88686</cdr:x>
      <cdr:y>0.14787</cdr:y>
    </cdr:from>
    <cdr:to>
      <cdr:x>0.98548</cdr:x>
      <cdr:y>0.23186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229" y="685527"/>
          <a:ext cx="858495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0.88944</cdr:x>
      <cdr:y>0.58557</cdr:y>
    </cdr:from>
    <cdr:to>
      <cdr:x>0.98806</cdr:x>
      <cdr:y>0.66955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42680" y="2714689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96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59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5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950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259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9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1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49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9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0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8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1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1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6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5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Charlotte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92F8C27-F876-8733-D06B-B7301FF485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B5BBB-E236-4306-9699-E5BBB7511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D10967-926F-41FE-88D0-7EB45B4E3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69989"/>
              </p:ext>
            </p:extLst>
          </p:nvPr>
        </p:nvGraphicFramePr>
        <p:xfrm>
          <a:off x="465692" y="1440710"/>
          <a:ext cx="8167320" cy="442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6381" y="385524"/>
            <a:ext cx="8471237" cy="845374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Historically, median home prices have been lower in Charlotte County than statewide, but the county has been catching up. The county and state median prices now exceed mid-2000s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695" y="587317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Charlotte County 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6983" y="2332400"/>
            <a:ext cx="101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85C0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Charlotte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E85C0">
                    <a:lumMod val="5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986983" y="1973350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 </a:t>
            </a:r>
          </a:p>
        </p:txBody>
      </p:sp>
    </p:spTree>
    <p:extLst>
      <p:ext uri="{BB962C8B-B14F-4D97-AF65-F5344CB8AC3E}">
        <p14:creationId xmlns:p14="http://schemas.microsoft.com/office/powerpoint/2010/main" val="129653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Charlotte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567912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3508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$28,150-40,200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$14-$19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$754-$1,045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$45,040-64,320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$13-$16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$1,207-$1,673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$67,560-96,480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$32-$46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$1,810-$2,509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Charlotte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 that is not statistically significant.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Charlotte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Charlotte County housing wage: $24.42/hour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$1,270/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Charlotte County, 2023: $18.91/hour. A full-time, year-round worker with this wage can afford $983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Charlotte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Charlotte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E81BA4-CB93-402D-B251-D5F1AD1C648F}"/>
              </a:ext>
            </a:extLst>
          </p:cNvPr>
          <p:cNvGraphicFramePr>
            <a:graphicFrameLocks/>
          </p:cNvGraphicFramePr>
          <p:nvPr/>
        </p:nvGraphicFramePr>
        <p:xfrm>
          <a:off x="330293" y="1109091"/>
          <a:ext cx="8483415" cy="463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6393466-BE7B-D2B8-920C-4FD94016CF21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in Q2 2020 during the state moratorium, then increased when filings were permitted again. Both types of filings remain volatile.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37885</TotalTime>
  <Words>826</Words>
  <Application>Microsoft Macintosh PowerPoint</Application>
  <PresentationFormat>On-screen Show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Historically, median home prices have been lower in Charlotte County than statewide, but the county has been catching up. The county and state median prices now exceed mid-2000s boom-era levels.</vt:lpstr>
      <vt:lpstr>Affordable Housing Terminology</vt:lpstr>
      <vt:lpstr>Example: 2024 Charlotte County Income (% AMI) and Housing Cost Limits</vt:lpstr>
      <vt:lpstr>Very low-income homeowners make up the largest group of cost-burdened households in Charlotte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260</cp:revision>
  <dcterms:created xsi:type="dcterms:W3CDTF">2021-07-20T20:40:42Z</dcterms:created>
  <dcterms:modified xsi:type="dcterms:W3CDTF">2024-06-28T19:59:40Z</dcterms:modified>
</cp:coreProperties>
</file>