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_rels/drawing2.xml.rels" ContentType="application/vnd.openxmlformats-package.relationships+xml"/>
  <Override PartName="/ppt/diagrams/_rels/data2.xml.rels" ContentType="application/vnd.openxmlformats-package.relationships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_rels/slideMaster33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14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_rels/theme4.xml.rels" ContentType="application/vnd.openxmlformats-package.relationships+xml"/>
  <Override PartName="/ppt/theme/_rels/theme2.xml.rels" ContentType="application/vnd.openxmlformats-package.relationships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4.xml" ContentType="application/vnd.openxmlformats-officedocument.theme+xml"/>
  <Override PartName="/ppt/slideLayouts/slideLayout22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5.xml.rels" ContentType="application/vnd.openxmlformats-package.relationships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_rels/presentation.xml.rels" ContentType="application/vnd.openxmlformats-package.relationships+xml"/>
  <Override PartName="/ppt/media/image1.jpeg" ContentType="image/jpeg"/>
  <Override PartName="/ppt/media/OOXDiagramDataRels2_0.jpeg" ContentType="image/jpeg"/>
  <Override PartName="/ppt/media/image2.png" ContentType="image/png"/>
  <Override PartName="/ppt/media/OOXDiagramDataRels2_2.jpeg" ContentType="image/jpeg"/>
  <Override PartName="/ppt/media/image3.tif" ContentType="image/tiff"/>
  <Override PartName="/ppt/media/OOXDiagramDrawingRels2_2.jpeg" ContentType="image/jpeg"/>
  <Override PartName="/ppt/media/image4.png" ContentType="image/png"/>
  <Override PartName="/ppt/media/OOXDiagramDataRels2_1.jpeg" ContentType="image/jpeg"/>
  <Override PartName="/ppt/media/OOXDiagramDrawingRels2_0.jpeg" ContentType="image/jpeg"/>
  <Override PartName="/ppt/media/OOXDiagramDrawingRels2_1.jpeg" ContentType="image/jpeg"/>
  <Override PartName="/ppt/media/image5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3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notesSlide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2" r:id="rId3"/>
    <p:sldMasterId id="2147483669" r:id="rId4"/>
    <p:sldMasterId id="2147483681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14.xml"/><Relationship Id="rId4" Type="http://schemas.openxmlformats.org/officeDocument/2006/relationships/slideMaster" Target="slideMasters/slideMaster20.xml"/><Relationship Id="rId5" Type="http://schemas.openxmlformats.org/officeDocument/2006/relationships/slideMaster" Target="slideMasters/slideMaster31.xml"/><Relationship Id="rId6" Type="http://schemas.openxmlformats.org/officeDocument/2006/relationships/slideMaster" Target="slideMasters/slideMaster3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00532319391635"/>
          <c:y val="0.0579088037579979"/>
          <c:w val="0.837059569074778"/>
          <c:h val="0.861261844982587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rgbClr val="808080"/>
            </a:solidFill>
            <a:ln w="19080">
              <a:solidFill>
                <a:srgbClr val="808080"/>
              </a:solidFill>
              <a:prstDash val="dash"/>
              <a:round/>
            </a:ln>
          </c:spPr>
          <c:marker>
            <c:symbol val="circle"/>
            <c:size val="7"/>
            <c:spPr>
              <a:solidFill>
                <a:srgbClr val="808080"/>
              </a:solidFill>
            </c:spPr>
          </c:marker>
          <c:dLbls>
            <c:txPr>
              <a:bodyPr wrap="square"/>
              <a:lstStyle/>
              <a:p>
                <a:pPr>
                  <a:defRPr b="0" sz="1100" strike="noStrike" u="none">
                    <a:solidFill>
                      <a:srgbClr val="000000"/>
                    </a:solidFill>
                    <a:uFillTx/>
                    <a:latin typeface="Tw Cen MT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1908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1"/>
                <c:pt idx="0">
                  <c:v>2004</c:v>
                </c:pt>
                <c:pt idx="1">
                  <c:v/>
                </c:pt>
                <c:pt idx="2">
                  <c:v>2006</c:v>
                </c:pt>
                <c:pt idx="3">
                  <c:v/>
                </c:pt>
                <c:pt idx="4">
                  <c:v>2008</c:v>
                </c:pt>
                <c:pt idx="5">
                  <c:v/>
                </c:pt>
                <c:pt idx="6">
                  <c:v>2010</c:v>
                </c:pt>
                <c:pt idx="7">
                  <c:v/>
                </c:pt>
                <c:pt idx="8">
                  <c:v>2012</c:v>
                </c:pt>
                <c:pt idx="9">
                  <c:v/>
                </c:pt>
                <c:pt idx="10">
                  <c:v>2014</c:v>
                </c:pt>
                <c:pt idx="11">
                  <c:v/>
                </c:pt>
                <c:pt idx="12">
                  <c:v>2016</c:v>
                </c:pt>
                <c:pt idx="13">
                  <c:v/>
                </c:pt>
                <c:pt idx="14">
                  <c:v>2018</c:v>
                </c:pt>
                <c:pt idx="15">
                  <c:v/>
                </c:pt>
                <c:pt idx="16">
                  <c:v>2020</c:v>
                </c:pt>
                <c:pt idx="17">
                  <c:v/>
                </c:pt>
                <c:pt idx="18">
                  <c:v>2022</c:v>
                </c:pt>
                <c:pt idx="19">
                  <c:v/>
                </c:pt>
                <c:pt idx="20">
                  <c:v>2024 Q1-2</c:v>
                </c:pt>
              </c:strCache>
            </c:strRef>
          </c:cat>
          <c:val>
            <c:numRef>
              <c:f>0</c:f>
              <c:numCache>
                <c:formatCode>\$#,##0_);[RED]"($"#,##0\)</c:formatCode>
                <c:ptCount val="21"/>
                <c:pt idx="0">
                  <c:v>299587.08312</c:v>
                </c:pt>
                <c:pt idx="1">
                  <c:v>363660.82945</c:v>
                </c:pt>
                <c:pt idx="2">
                  <c:v>389880.9525</c:v>
                </c:pt>
                <c:pt idx="3">
                  <c:v>363994.21128</c:v>
                </c:pt>
                <c:pt idx="4">
                  <c:v>283733.95257</c:v>
                </c:pt>
                <c:pt idx="5">
                  <c:v>241846.15389</c:v>
                </c:pt>
                <c:pt idx="6">
                  <c:v>229204.9519</c:v>
                </c:pt>
                <c:pt idx="7">
                  <c:v>215285.01564</c:v>
                </c:pt>
                <c:pt idx="8">
                  <c:v>223202.09058</c:v>
                </c:pt>
                <c:pt idx="9">
                  <c:v>249630.90126</c:v>
                </c:pt>
                <c:pt idx="10">
                  <c:v>268309.25225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346228.74821</c:v>
                </c:pt>
                <c:pt idx="17">
                  <c:v>384710.74523</c:v>
                </c:pt>
                <c:pt idx="18">
                  <c:v>418913.56338</c:v>
                </c:pt>
                <c:pt idx="19">
                  <c:v>415107.05596</c:v>
                </c:pt>
                <c:pt idx="20">
                  <c:v>411600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Bay</c:v>
                </c:pt>
              </c:strCache>
            </c:strRef>
          </c:tx>
          <c:spPr>
            <a:solidFill>
              <a:srgbClr val="0e2841"/>
            </a:solidFill>
            <a:ln w="19080">
              <a:solidFill>
                <a:srgbClr val="0e2841"/>
              </a:solidFill>
              <a:round/>
            </a:ln>
          </c:spPr>
          <c:marker>
            <c:symbol val="circle"/>
            <c:size val="7"/>
            <c:spPr>
              <a:solidFill>
                <a:srgbClr val="0e2841"/>
              </a:solidFill>
            </c:spPr>
          </c:marker>
          <c:dLbls>
            <c:txPr>
              <a:bodyPr wrap="square"/>
              <a:lstStyle/>
              <a:p>
                <a:pPr>
                  <a:defRPr b="0" sz="1100" strike="noStrike" u="none">
                    <a:solidFill>
                      <a:srgbClr val="000000"/>
                    </a:solidFill>
                    <a:uFillTx/>
                    <a:latin typeface="Tw Cen MT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1908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1"/>
                <c:pt idx="0">
                  <c:v>2004</c:v>
                </c:pt>
                <c:pt idx="1">
                  <c:v/>
                </c:pt>
                <c:pt idx="2">
                  <c:v>2006</c:v>
                </c:pt>
                <c:pt idx="3">
                  <c:v/>
                </c:pt>
                <c:pt idx="4">
                  <c:v>2008</c:v>
                </c:pt>
                <c:pt idx="5">
                  <c:v/>
                </c:pt>
                <c:pt idx="6">
                  <c:v>2010</c:v>
                </c:pt>
                <c:pt idx="7">
                  <c:v/>
                </c:pt>
                <c:pt idx="8">
                  <c:v>2012</c:v>
                </c:pt>
                <c:pt idx="9">
                  <c:v/>
                </c:pt>
                <c:pt idx="10">
                  <c:v>2014</c:v>
                </c:pt>
                <c:pt idx="11">
                  <c:v/>
                </c:pt>
                <c:pt idx="12">
                  <c:v>2016</c:v>
                </c:pt>
                <c:pt idx="13">
                  <c:v/>
                </c:pt>
                <c:pt idx="14">
                  <c:v>2018</c:v>
                </c:pt>
                <c:pt idx="15">
                  <c:v/>
                </c:pt>
                <c:pt idx="16">
                  <c:v>2020</c:v>
                </c:pt>
                <c:pt idx="17">
                  <c:v/>
                </c:pt>
                <c:pt idx="18">
                  <c:v>2022</c:v>
                </c:pt>
                <c:pt idx="19">
                  <c:v/>
                </c:pt>
                <c:pt idx="20">
                  <c:v>2024 Q1-2</c:v>
                </c:pt>
              </c:strCache>
            </c:strRef>
          </c:cat>
          <c:val>
            <c:numRef>
              <c:f>1</c:f>
              <c:numCache>
                <c:formatCode>\$#,##0_);[RED]"($"#,##0\)</c:formatCode>
                <c:ptCount val="21"/>
                <c:pt idx="0">
                  <c:v>269628.37481</c:v>
                </c:pt>
                <c:pt idx="1">
                  <c:v>330015.36095</c:v>
                </c:pt>
                <c:pt idx="2">
                  <c:v>329839.28582</c:v>
                </c:pt>
                <c:pt idx="3">
                  <c:v>310911.72214</c:v>
                </c:pt>
                <c:pt idx="4">
                  <c:v>284610.12535</c:v>
                </c:pt>
                <c:pt idx="5">
                  <c:v>256356.92312</c:v>
                </c:pt>
                <c:pt idx="6">
                  <c:v>237854.19537</c:v>
                </c:pt>
                <c:pt idx="7">
                  <c:v>228565.58478</c:v>
                </c:pt>
                <c:pt idx="8">
                  <c:v>232787.45643</c:v>
                </c:pt>
                <c:pt idx="9">
                  <c:v>241534.76392</c:v>
                </c:pt>
                <c:pt idx="10">
                  <c:v>244400.507</c:v>
                </c:pt>
                <c:pt idx="11">
                  <c:v>256030.37965</c:v>
                </c:pt>
                <c:pt idx="12">
                  <c:v>257546</c:v>
                </c:pt>
                <c:pt idx="13">
                  <c:v>269375.76498</c:v>
                </c:pt>
                <c:pt idx="14">
                  <c:v>274207.8852</c:v>
                </c:pt>
                <c:pt idx="15">
                  <c:v>272225.88982</c:v>
                </c:pt>
                <c:pt idx="16">
                  <c:v>297513.75591</c:v>
                </c:pt>
                <c:pt idx="17">
                  <c:v>333542.43529</c:v>
                </c:pt>
                <c:pt idx="18">
                  <c:v>365206.69628</c:v>
                </c:pt>
                <c:pt idx="19">
                  <c:v>373627.3054</c:v>
                </c:pt>
                <c:pt idx="20">
                  <c:v>350000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1"/>
        <c:axId val="75889806"/>
        <c:axId val="26545596"/>
      </c:lineChart>
      <c:catAx>
        <c:axId val="7588980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100" strike="noStrike" u="none">
                <a:solidFill>
                  <a:srgbClr val="000000"/>
                </a:solidFill>
                <a:uFillTx/>
                <a:latin typeface="Tw Cen MT"/>
              </a:defRPr>
            </a:pPr>
          </a:p>
        </c:txPr>
        <c:crossAx val="26545596"/>
        <c:crosses val="autoZero"/>
        <c:auto val="1"/>
        <c:lblAlgn val="ctr"/>
        <c:lblOffset val="100"/>
        <c:noMultiLvlLbl val="0"/>
      </c:catAx>
      <c:valAx>
        <c:axId val="26545596"/>
        <c:scaling>
          <c:orientation val="minMax"/>
        </c:scaling>
        <c:delete val="0"/>
        <c:axPos val="l"/>
        <c:majorGridlines>
          <c:spPr>
            <a:ln w="6480">
              <a:solidFill>
                <a:srgbClr val="8b8b8b"/>
              </a:solidFill>
              <a:round/>
            </a:ln>
          </c:spPr>
        </c:majorGridlines>
        <c:numFmt formatCode="\$#,##0_);[RED]&quot;($&quot;#,##0\)" sourceLinked="0"/>
        <c:majorTickMark val="none"/>
        <c:minorTickMark val="none"/>
        <c:tickLblPos val="nextTo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100" strike="noStrike" u="none">
                <a:solidFill>
                  <a:srgbClr val="000000"/>
                </a:solidFill>
                <a:uFillTx/>
                <a:latin typeface="Tw Cen MT"/>
              </a:defRPr>
            </a:pPr>
          </a:p>
        </c:txPr>
        <c:crossAx val="75889806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142631960124398"/>
          <c:y val="0.0357534032232827"/>
          <c:w val="0.819409534358625"/>
          <c:h val="0.7741355030511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 w="0">
              <a:noFill/>
            </a:ln>
          </c:spPr>
          <c:invertIfNegative val="0"/>
          <c:dLbls>
            <c:numFmt formatCode="_(* #,##0_);_(* \(#,##0\);_(* \-??_);_(@_)" sourceLinked="0"/>
            <c:txPr>
              <a:bodyPr wrap="square"/>
              <a:lstStyle/>
              <a:p>
                <a:pPr>
                  <a:defRPr b="1" sz="1050" strike="noStrike" u="none">
                    <a:solidFill>
                      <a:srgbClr val="ffffff"/>
                    </a:solidFill>
                    <a:uFillTx/>
                    <a:latin typeface="Tw Cen MT"/>
                    <a:ea typeface="ＭＳ Ｐゴシック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0</c:f>
              <c:numCache>
                <c:formatCode>_(* #,##0_);_(* \(#,##0\);_(* \-??_);_(@_)</c:formatCode>
                <c:ptCount val="8"/>
                <c:pt idx="0">
                  <c:v>6270</c:v>
                </c:pt>
                <c:pt idx="1">
                  <c:v>3370</c:v>
                </c:pt>
                <c:pt idx="2">
                  <c:v>2594</c:v>
                </c:pt>
                <c:pt idx="3">
                  <c:v>1622</c:v>
                </c:pt>
                <c:pt idx="4">
                  <c:v>6102</c:v>
                </c:pt>
                <c:pt idx="5">
                  <c:v>3982</c:v>
                </c:pt>
                <c:pt idx="6">
                  <c:v>1784</c:v>
                </c:pt>
                <c:pt idx="7">
                  <c:v>577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 w="0">
              <a:noFill/>
            </a:ln>
          </c:spPr>
          <c:invertIfNegative val="0"/>
          <c:dLbls>
            <c:numFmt formatCode="_(* #,##0_);_(* \(#,##0\);_(* \-??_);_(@_)" sourceLinked="0"/>
            <c:txPr>
              <a:bodyPr wrap="square"/>
              <a:lstStyle/>
              <a:p>
                <a:pPr>
                  <a:defRPr b="1" sz="1050" strike="noStrike" u="none">
                    <a:solidFill>
                      <a:srgbClr val="ffffff"/>
                    </a:solidFill>
                    <a:uFillTx/>
                    <a:latin typeface="Tw Cen MT"/>
                    <a:ea typeface="ＭＳ Ｐゴシック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1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categories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1</c:f>
              <c:numCache>
                <c:formatCode>_(* #,##0_);_(* \(#,##0\);_(* \-??_);_(@_)</c:formatCode>
                <c:ptCount val="8"/>
                <c:pt idx="0">
                  <c:v>4612</c:v>
                </c:pt>
                <c:pt idx="1">
                  <c:v>4404</c:v>
                </c:pt>
                <c:pt idx="2">
                  <c:v>9095</c:v>
                </c:pt>
                <c:pt idx="3">
                  <c:v>23377</c:v>
                </c:pt>
                <c:pt idx="4">
                  <c:v>1665</c:v>
                </c:pt>
                <c:pt idx="5">
                  <c:v>1148</c:v>
                </c:pt>
                <c:pt idx="6">
                  <c:v>3736</c:v>
                </c:pt>
                <c:pt idx="7">
                  <c:v>6017</c:v>
                </c:pt>
              </c:numCache>
            </c:numRef>
          </c:val>
        </c:ser>
        <c:gapWidth val="80"/>
        <c:overlap val="100"/>
        <c:axId val="8408006"/>
        <c:axId val="86180730"/>
      </c:barChart>
      <c:catAx>
        <c:axId val="840800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e5e5e5"/>
            </a:solidFill>
            <a:round/>
          </a:ln>
        </c:spPr>
        <c:txPr>
          <a:bodyPr/>
          <a:lstStyle/>
          <a:p>
            <a:pPr>
              <a:defRPr b="0" sz="1100" strike="noStrike" u="none">
                <a:solidFill>
                  <a:srgbClr val="000000"/>
                </a:solidFill>
                <a:uFillTx/>
                <a:latin typeface="Tw Cen MT"/>
                <a:ea typeface="ＭＳ Ｐゴシック"/>
              </a:defRPr>
            </a:pPr>
          </a:p>
        </c:txPr>
        <c:crossAx val="86180730"/>
        <c:crosses val="autoZero"/>
        <c:auto val="1"/>
        <c:lblAlgn val="ctr"/>
        <c:lblOffset val="100"/>
        <c:noMultiLvlLbl val="0"/>
      </c:catAx>
      <c:valAx>
        <c:axId val="86180730"/>
        <c:scaling>
          <c:orientation val="minMax"/>
        </c:scaling>
        <c:delete val="0"/>
        <c:axPos val="l"/>
        <c:majorGridlines>
          <c:spPr>
            <a:ln w="9360">
              <a:solidFill>
                <a:srgbClr val="e5e5e5"/>
              </a:solidFill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0" sz="13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  <a:r>
                  <a:rPr b="0" lang="en-US" sz="1100" strike="noStrike" u="none">
                    <a:solidFill>
                      <a:srgbClr val="000000"/>
                    </a:solidFill>
                    <a:uFillTx/>
                    <a:latin typeface="Tw Cen MT"/>
                    <a:ea typeface="ＭＳ Ｐゴシック"/>
                  </a:rPr>
                  <a:t>Households</a:t>
                </a:r>
              </a:p>
            </c:rich>
          </c:tx>
          <c:layout>
            <c:manualLayout>
              <c:xMode val="edge"/>
              <c:yMode val="edge"/>
              <c:x val="0.023729391215439"/>
              <c:y val="0.35855108746675"/>
            </c:manualLayout>
          </c:layout>
          <c:overlay val="0"/>
          <c:spPr>
            <a:noFill/>
            <a:ln w="0">
              <a:noFill/>
            </a:ln>
          </c:spPr>
        </c:title>
        <c:numFmt formatCode="_(* #,##0_);_(* \(#,##0\);_(* \-??_);_(@_)" sourceLinked="0"/>
        <c:majorTickMark val="none"/>
        <c:minorTickMark val="none"/>
        <c:tickLblPos val="nextTo"/>
        <c:spPr>
          <a:ln w="9360">
            <a:noFill/>
          </a:ln>
        </c:spPr>
        <c:txPr>
          <a:bodyPr/>
          <a:lstStyle/>
          <a:p>
            <a:pPr>
              <a:defRPr b="0" sz="1100" strike="noStrike" u="none">
                <a:solidFill>
                  <a:srgbClr val="000000"/>
                </a:solidFill>
                <a:uFillTx/>
                <a:latin typeface="Tw Cen MT"/>
                <a:ea typeface="ＭＳ Ｐゴシック"/>
              </a:defRPr>
            </a:pPr>
          </a:p>
        </c:txPr>
        <c:crossAx val="8408006"/>
        <c:crosses val="autoZero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0" sz="1100" strike="noStrike" u="none">
              <a:solidFill>
                <a:srgbClr val="000000"/>
              </a:solidFill>
              <a:uFillTx/>
              <a:latin typeface="Tw Cen MT"/>
              <a:ea typeface="ＭＳ Ｐゴシック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layout>
        <c:manualLayout>
          <c:layoutTarget val="inner"/>
          <c:xMode val="edge"/>
          <c:yMode val="edge"/>
          <c:x val="0.0695770226125324"/>
          <c:y val="0.0435650149650815"/>
          <c:w val="0.819566416359085"/>
          <c:h val="0.832474226804124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eviction</c:v>
                </c:pt>
              </c:strCache>
            </c:strRef>
          </c:tx>
          <c:spPr>
            <a:solidFill>
              <a:srgbClr val="002060"/>
            </a:solidFill>
            <a:ln cap="rnd" w="28440">
              <a:solidFill>
                <a:srgbClr val="002060"/>
              </a:solidFill>
              <a:round/>
            </a:ln>
          </c:spPr>
          <c:marker>
            <c:symbol val="circle"/>
            <c:size val="5"/>
            <c:spPr>
              <a:solidFill>
                <a:srgbClr val="002060"/>
              </a:solidFill>
            </c:spPr>
          </c:marker>
          <c:dLbls>
            <c:txPr>
              <a:bodyPr wrap="squar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Tw Cen MT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2844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0</c:f>
              <c:numCache>
                <c:formatCode>#,##0</c:formatCode>
                <c:ptCount val="25"/>
                <c:pt idx="0">
                  <c:v>451</c:v>
                </c:pt>
                <c:pt idx="1">
                  <c:v>334</c:v>
                </c:pt>
                <c:pt idx="2">
                  <c:v>347</c:v>
                </c:pt>
                <c:pt idx="3">
                  <c:v>294</c:v>
                </c:pt>
                <c:pt idx="4">
                  <c:v>337</c:v>
                </c:pt>
                <c:pt idx="5">
                  <c:v>173</c:v>
                </c:pt>
                <c:pt idx="6">
                  <c:v>315</c:v>
                </c:pt>
                <c:pt idx="7">
                  <c:v>333</c:v>
                </c:pt>
                <c:pt idx="8">
                  <c:v>280</c:v>
                </c:pt>
                <c:pt idx="9">
                  <c:v>317</c:v>
                </c:pt>
                <c:pt idx="10">
                  <c:v>356</c:v>
                </c:pt>
                <c:pt idx="11">
                  <c:v>255</c:v>
                </c:pt>
                <c:pt idx="12">
                  <c:v>338</c:v>
                </c:pt>
                <c:pt idx="13">
                  <c:v>340</c:v>
                </c:pt>
                <c:pt idx="14">
                  <c:v>384</c:v>
                </c:pt>
                <c:pt idx="15">
                  <c:v>331</c:v>
                </c:pt>
                <c:pt idx="16">
                  <c:v>344</c:v>
                </c:pt>
                <c:pt idx="17">
                  <c:v>345</c:v>
                </c:pt>
                <c:pt idx="18">
                  <c:v>339</c:v>
                </c:pt>
                <c:pt idx="19">
                  <c:v>360</c:v>
                </c:pt>
                <c:pt idx="20">
                  <c:v>346</c:v>
                </c:pt>
                <c:pt idx="21">
                  <c:v>377</c:v>
                </c:pt>
                <c:pt idx="22">
                  <c:v>398</c:v>
                </c:pt>
                <c:pt idx="23">
                  <c:v>219</c:v>
                </c:pt>
                <c:pt idx="24">
                  <c:v>12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foreclosure</c:v>
                </c:pt>
              </c:strCache>
            </c:strRef>
          </c:tx>
          <c:spPr>
            <a:solidFill>
              <a:srgbClr val="808080"/>
            </a:solidFill>
            <a:ln cap="rnd" w="28440">
              <a:solidFill>
                <a:srgbClr val="808080"/>
              </a:solidFill>
              <a:round/>
            </a:ln>
          </c:spPr>
          <c:marker>
            <c:symbol val="circle"/>
            <c:size val="5"/>
            <c:spPr>
              <a:solidFill>
                <a:srgbClr val="808080"/>
              </a:solidFill>
            </c:spPr>
          </c:marker>
          <c:dLbls>
            <c:txPr>
              <a:bodyPr wrap="squar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Tw Cen MT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eparator>; </c:separator>
            <c:showLeaderLines val="1"/>
            <c:leaderLines>
              <c:spPr>
                <a:ln w="2844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1</c:f>
              <c:numCache>
                <c:formatCode>#,##0</c:formatCode>
                <c:ptCount val="25"/>
                <c:pt idx="0">
                  <c:v>68</c:v>
                </c:pt>
                <c:pt idx="1">
                  <c:v>116</c:v>
                </c:pt>
                <c:pt idx="2">
                  <c:v>103</c:v>
                </c:pt>
                <c:pt idx="3">
                  <c:v>89</c:v>
                </c:pt>
                <c:pt idx="4">
                  <c:v>85</c:v>
                </c:pt>
                <c:pt idx="5">
                  <c:v>23</c:v>
                </c:pt>
                <c:pt idx="6">
                  <c:v>59</c:v>
                </c:pt>
                <c:pt idx="7">
                  <c:v>21</c:v>
                </c:pt>
                <c:pt idx="8">
                  <c:v>38</c:v>
                </c:pt>
                <c:pt idx="9">
                  <c:v>36</c:v>
                </c:pt>
                <c:pt idx="10">
                  <c:v>34</c:v>
                </c:pt>
                <c:pt idx="11">
                  <c:v>33</c:v>
                </c:pt>
                <c:pt idx="12">
                  <c:v>58</c:v>
                </c:pt>
                <c:pt idx="13">
                  <c:v>80</c:v>
                </c:pt>
                <c:pt idx="14">
                  <c:v>85</c:v>
                </c:pt>
                <c:pt idx="15">
                  <c:v>52</c:v>
                </c:pt>
                <c:pt idx="16">
                  <c:v>84</c:v>
                </c:pt>
                <c:pt idx="17">
                  <c:v>67</c:v>
                </c:pt>
                <c:pt idx="18">
                  <c:v>53</c:v>
                </c:pt>
                <c:pt idx="19">
                  <c:v>10</c:v>
                </c:pt>
                <c:pt idx="20">
                  <c:v>58</c:v>
                </c:pt>
                <c:pt idx="21">
                  <c:v>62</c:v>
                </c:pt>
                <c:pt idx="22">
                  <c:v>64</c:v>
                </c:pt>
                <c:pt idx="23">
                  <c:v>40</c:v>
                </c:pt>
                <c:pt idx="24">
                  <c:v>83</c:v>
                </c:pt>
              </c:numCache>
            </c:numRef>
          </c:val>
          <c:smooth val="1"/>
        </c:ser>
        <c:hiLowLines>
          <c:spPr>
            <a:ln w="0">
              <a:noFill/>
            </a:ln>
          </c:spPr>
        </c:hiLowLines>
        <c:marker val="1"/>
        <c:axId val="45366008"/>
        <c:axId val="3674473"/>
      </c:lineChart>
      <c:catAx>
        <c:axId val="45366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trike="noStrike" u="none">
                <a:solidFill>
                  <a:srgbClr val="000000"/>
                </a:solidFill>
                <a:uFillTx/>
                <a:latin typeface="Tw Cen MT"/>
              </a:defRPr>
            </a:pPr>
          </a:p>
        </c:txPr>
        <c:crossAx val="3674473"/>
        <c:crosses val="autoZero"/>
        <c:auto val="1"/>
        <c:lblAlgn val="ctr"/>
        <c:lblOffset val="100"/>
        <c:noMultiLvlLbl val="0"/>
      </c:catAx>
      <c:valAx>
        <c:axId val="3674473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#,##0" sourceLinked="0"/>
        <c:majorTickMark val="none"/>
        <c:minorTickMark val="none"/>
        <c:tickLblPos val="nextTo"/>
        <c:spPr>
          <a:ln w="12600">
            <a:noFill/>
          </a:ln>
        </c:spPr>
        <c:txPr>
          <a:bodyPr/>
          <a:lstStyle/>
          <a:p>
            <a:pPr>
              <a:defRPr b="0" sz="900" strike="noStrike" u="none">
                <a:solidFill>
                  <a:srgbClr val="000000"/>
                </a:solidFill>
                <a:uFillTx/>
                <a:latin typeface="Tw Cen MT"/>
              </a:defRPr>
            </a:pPr>
          </a:p>
        </c:txPr>
        <c:crossAx val="45366008"/>
        <c:crosses val="autoZero"/>
        <c:crossBetween val="between"/>
      </c:valAx>
      <c:spPr>
        <a:noFill/>
        <a:ln w="0">
          <a:noFill/>
        </a:ln>
      </c:spPr>
    </c:plotArea>
    <c:plotVisOnly val="1"/>
    <c:dispBlanksAs val="gap"/>
  </c:chart>
  <c:spPr>
    <a:noFill/>
    <a:ln w="0">
      <a:noFill/>
    </a:ln>
  </c:spPr>
</c:chartSpace>
</file>

<file path=ppt/diagrams/_rels/data2.xml.rels><?xml version="1.0" encoding="UTF-8"?>
<Relationships xmlns="http://schemas.openxmlformats.org/package/2006/relationships"><Relationship Id="rId1" Type="http://schemas.openxmlformats.org/officeDocument/2006/relationships/image" Target="../media/OOXDiagramDataRels2_0.jpeg"/><Relationship Id="rId2" Type="http://schemas.openxmlformats.org/officeDocument/2006/relationships/image" Target="../media/OOXDiagramDataRels2_1.jpeg"/><Relationship Id="rId3" Type="http://schemas.openxmlformats.org/officeDocument/2006/relationships/image" Target="../media/OOXDiagramDataRels2_2.jpeg"/>
</Relationships>
</file>

<file path=ppt/diagrams/_rels/drawing2.xml.rels><?xml version="1.0" encoding="UTF-8"?>
<Relationships xmlns="http://schemas.openxmlformats.org/package/2006/relationships"><Relationship Id="rId1" Type="http://schemas.openxmlformats.org/officeDocument/2006/relationships/image" Target="../media/OOXDiagramDrawingRels2_0.jpeg"/><Relationship Id="rId2" Type="http://schemas.openxmlformats.org/officeDocument/2006/relationships/image" Target="../media/OOXDiagramDrawingRels2_1.jpeg"/><Relationship Id="rId3" Type="http://schemas.openxmlformats.org/officeDocument/2006/relationships/image" Target="../media/OOXDiagramDrawingRels2_2.jpeg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Office Clerk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53508D98-D991-47C8-B1BD-5A5004CA2B2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4FFFE8B1-0F21-414B-9E6A-94A87F6384B1}" type="parTrans" cxnId="{49ADE6AE-F8C7-4FCC-96B5-5AC78FFE463A}">
      <dgm:prSet/>
      <dgm:spPr/>
      <dgm:t>
        <a:bodyPr/>
        <a:lstStyle/>
        <a:p>
          <a:endParaRPr lang="en-US"/>
        </a:p>
      </dgm:t>
    </dgm:pt>
    <dgm:pt modelId="{8FDDD0F1-A4A2-428E-8A0D-A07FC11C02D9}" type="sibTrans" cxnId="{49ADE6AE-F8C7-4FCC-96B5-5AC78FFE463A}">
      <dgm:prSet/>
      <dgm:spPr/>
      <dgm:t>
        <a:bodyPr/>
        <a:lstStyle/>
        <a:p>
          <a:endParaRPr lang="en-US"/>
        </a:p>
      </dgm:t>
    </dgm:pt>
    <dgm:pt modelId="{0E293799-F6EA-4B95-8304-3A9D3EB20AC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3980DAA0-D556-4B56-803D-49D2FEBAB329}" type="parTrans" cxnId="{AD51C248-A24F-4D84-8DD0-F7EAD347667F}">
      <dgm:prSet/>
      <dgm:spPr/>
      <dgm:t>
        <a:bodyPr/>
        <a:lstStyle/>
        <a:p>
          <a:endParaRPr lang="en-US"/>
        </a:p>
      </dgm:t>
    </dgm:pt>
    <dgm:pt modelId="{F72764E7-1758-405B-A418-CEFFFC80A1E6}" type="sibTrans" cxnId="{AD51C248-A24F-4D84-8DD0-F7EAD347667F}">
      <dgm:prSet/>
      <dgm:spPr/>
      <dgm:t>
        <a:bodyPr/>
        <a:lstStyle/>
        <a:p>
          <a:endParaRPr lang="en-US"/>
        </a:p>
      </dgm:t>
    </dgm:pt>
    <dgm:pt modelId="{105A82DC-71B1-4412-9486-E8FAC5300A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DA60FE76-A1BA-4431-BFF8-A9E46DA3750A}" type="parTrans" cxnId="{F8309FB6-AB86-416D-972C-C2EA536C2B23}">
      <dgm:prSet/>
      <dgm:spPr/>
      <dgm:t>
        <a:bodyPr/>
        <a:lstStyle/>
        <a:p>
          <a:endParaRPr lang="en-US"/>
        </a:p>
      </dgm:t>
    </dgm:pt>
    <dgm:pt modelId="{825AEFE3-C565-4F9F-A279-4D56B507825C}" type="sibTrans" cxnId="{F8309FB6-AB86-416D-972C-C2EA536C2B23}">
      <dgm:prSet/>
      <dgm:spPr/>
      <dgm:t>
        <a:bodyPr/>
        <a:lstStyle/>
        <a:p>
          <a:endParaRPr lang="en-US"/>
        </a:p>
      </dgm:t>
    </dgm:pt>
    <dgm:pt modelId="{0FF6B50E-3374-4BC8-816D-F0FE3AB6D69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5572944E-1186-4AE6-84EB-19FE8DFB593E}" type="parTrans" cxnId="{4C4688F8-082C-4B48-BE30-D66236CA9B96}">
      <dgm:prSet/>
      <dgm:spPr/>
      <dgm:t>
        <a:bodyPr/>
        <a:lstStyle/>
        <a:p>
          <a:endParaRPr lang="en-US"/>
        </a:p>
      </dgm:t>
    </dgm:pt>
    <dgm:pt modelId="{C7CB575C-DFC4-402A-A267-7A0136103F08}" type="sibTrans" cxnId="{4C4688F8-082C-4B48-BE30-D66236CA9B96}">
      <dgm:prSet/>
      <dgm:spPr/>
      <dgm:t>
        <a:bodyPr/>
        <a:lstStyle/>
        <a:p>
          <a:endParaRPr lang="en-US"/>
        </a:p>
      </dgm:t>
    </dgm:pt>
    <dgm:pt modelId="{D921CEF2-D750-4CC2-9A6F-BB319BCCAA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FD4262CF-C22E-46AC-8925-BB78E8FBA64E}" type="parTrans" cxnId="{F529B56D-822F-4D5D-A372-4A5C0FD41D52}">
      <dgm:prSet/>
      <dgm:spPr/>
      <dgm:t>
        <a:bodyPr/>
        <a:lstStyle/>
        <a:p>
          <a:endParaRPr lang="en-US"/>
        </a:p>
      </dgm:t>
    </dgm:pt>
    <dgm:pt modelId="{CBE1F881-0F78-468C-8317-25010051073B}" type="sibTrans" cxnId="{F529B56D-822F-4D5D-A372-4A5C0FD41D52}">
      <dgm:prSet/>
      <dgm:spPr/>
      <dgm:t>
        <a:bodyPr/>
        <a:lstStyle/>
        <a:p>
          <a:endParaRPr lang="en-US"/>
        </a:p>
      </dgm:t>
    </dgm:pt>
    <dgm:pt modelId="{A091EE0F-DC06-4313-AE79-689745BB6F5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533FAAD3-9A9A-4941-B647-76F8B64FAFA3}" type="parTrans" cxnId="{EA0831D4-77DB-44A0-9D37-1E0FA59DBBE1}">
      <dgm:prSet/>
      <dgm:spPr/>
      <dgm:t>
        <a:bodyPr/>
        <a:lstStyle/>
        <a:p>
          <a:endParaRPr lang="en-US"/>
        </a:p>
      </dgm:t>
    </dgm:pt>
    <dgm:pt modelId="{4826E5D7-1060-477A-A6DE-A7871A1C864C}" type="sibTrans" cxnId="{EA0831D4-77DB-44A0-9D37-1E0FA59DBBE1}">
      <dgm:prSet/>
      <dgm:spPr/>
      <dgm:t>
        <a:bodyPr/>
        <a:lstStyle/>
        <a:p>
          <a:endParaRPr lang="en-US"/>
        </a:p>
      </dgm:t>
    </dgm:pt>
    <dgm:pt modelId="{FDC99D4B-EE84-4E33-82E5-EDAB8D2EB0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E99A1F9D-9E4B-4605-A322-64F6CD753EF2}" type="parTrans" cxnId="{7C9F28A9-7FE5-4A81-A42C-BB005CFFAE7D}">
      <dgm:prSet/>
      <dgm:spPr/>
      <dgm:t>
        <a:bodyPr/>
        <a:lstStyle/>
        <a:p>
          <a:endParaRPr lang="en-US"/>
        </a:p>
      </dgm:t>
    </dgm:pt>
    <dgm:pt modelId="{A9C4510C-C640-4573-8F3D-68461EF10762}" type="sibTrans" cxnId="{7C9F28A9-7FE5-4A81-A42C-BB005CFFAE7D}">
      <dgm:prSet/>
      <dgm:spPr/>
      <dgm:t>
        <a:bodyPr/>
        <a:lstStyle/>
        <a:p>
          <a:endParaRPr lang="en-US"/>
        </a:p>
      </dgm:t>
    </dgm:pt>
    <dgm:pt modelId="{ACDBA4AC-67A0-4C2E-9E5D-C934EA03B1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C9B3F8C6-36E2-492F-AB58-8CFBFE7BEAAB}" type="parTrans" cxnId="{E73EF3AC-AEE8-4C64-A85C-34CB228DA753}">
      <dgm:prSet/>
      <dgm:spPr/>
      <dgm:t>
        <a:bodyPr/>
        <a:lstStyle/>
        <a:p>
          <a:endParaRPr lang="en-US"/>
        </a:p>
      </dgm:t>
    </dgm:pt>
    <dgm:pt modelId="{5CD6EF61-C5E8-46D2-BED8-0D9C638A4DE1}" type="sibTrans" cxnId="{E73EF3AC-AEE8-4C64-A85C-34CB228DA753}">
      <dgm:prSet/>
      <dgm:spPr/>
      <dgm:t>
        <a:bodyPr/>
        <a:lstStyle/>
        <a:p>
          <a:endParaRPr lang="en-US"/>
        </a:p>
      </dgm:t>
    </dgm:pt>
    <dgm:pt modelId="{9D5861F0-29F8-4966-8B50-398327BFB3E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Hotel Desk Clerk</a:t>
          </a:r>
        </a:p>
      </dgm:t>
    </dgm:pt>
    <dgm:pt modelId="{6D904A7F-4715-479E-AB16-D2B71BBD021E}" type="parTrans" cxnId="{E837F4B4-3D7A-47EE-BE75-713C47388587}">
      <dgm:prSet/>
      <dgm:spPr/>
      <dgm:t>
        <a:bodyPr/>
        <a:lstStyle/>
        <a:p>
          <a:endParaRPr lang="en-US"/>
        </a:p>
      </dgm:t>
    </dgm:pt>
    <dgm:pt modelId="{23774CEE-8D61-4945-BBC7-F30838962F90}" type="sibTrans" cxnId="{E837F4B4-3D7A-47EE-BE75-713C47388587}">
      <dgm:prSet/>
      <dgm:spPr/>
      <dgm:t>
        <a:bodyPr/>
        <a:lstStyle/>
        <a:p>
          <a:endParaRPr lang="en-US"/>
        </a:p>
      </dgm:t>
    </dgm:pt>
    <dgm:pt modelId="{61267623-170D-4776-9E0D-29A198982F1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A4643444-4ED1-4ED7-BD4B-FB587C4998D4}" type="parTrans" cxnId="{B6F02112-0F36-4C7E-8BA9-7D1B9D058EA6}">
      <dgm:prSet/>
      <dgm:spPr/>
      <dgm:t>
        <a:bodyPr/>
        <a:lstStyle/>
        <a:p>
          <a:endParaRPr lang="en-US"/>
        </a:p>
      </dgm:t>
    </dgm:pt>
    <dgm:pt modelId="{7586AD60-8B06-447F-93D4-E6BBBBFACED4}" type="sibTrans" cxnId="{B6F02112-0F36-4C7E-8BA9-7D1B9D058EA6}">
      <dgm:prSet/>
      <dgm:spPr/>
      <dgm:t>
        <a:bodyPr/>
        <a:lstStyle/>
        <a:p>
          <a:endParaRPr lang="en-US"/>
        </a:p>
      </dgm:t>
    </dgm:pt>
    <dgm:pt modelId="{65A210ED-F817-4401-BA90-3CBAC6B76B1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B3BBDBCF-AB29-481F-B64F-29FC9CE96CE6}" type="parTrans" cxnId="{D96EFCE4-13C3-45EA-8D67-CD2991DD6E7B}">
      <dgm:prSet/>
      <dgm:spPr/>
      <dgm:t>
        <a:bodyPr/>
        <a:lstStyle/>
        <a:p>
          <a:endParaRPr lang="en-US"/>
        </a:p>
      </dgm:t>
    </dgm:pt>
    <dgm:pt modelId="{DF183356-3C08-4958-ADB0-DD70E3E928CC}" type="sibTrans" cxnId="{D96EFCE4-13C3-45EA-8D67-CD2991DD6E7B}">
      <dgm:prSet/>
      <dgm:spPr/>
      <dgm:t>
        <a:bodyPr/>
        <a:lstStyle/>
        <a:p>
          <a:endParaRPr lang="en-US"/>
        </a:p>
      </dgm:t>
    </dgm:pt>
    <dgm:pt modelId="{EF515E1E-BBFB-4E73-9C07-06880F2D271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23039D18-9A54-4E59-BD60-C7973390EED0}" type="parTrans" cxnId="{D6A6D99E-3F06-4EF8-8F3A-D65C3D7B7F86}">
      <dgm:prSet/>
      <dgm:spPr/>
      <dgm:t>
        <a:bodyPr/>
        <a:lstStyle/>
        <a:p>
          <a:endParaRPr lang="en-US"/>
        </a:p>
      </dgm:t>
    </dgm:pt>
    <dgm:pt modelId="{0605A9A9-77EF-4BF1-B7B2-B2E0094E5F18}" type="sibTrans" cxnId="{D6A6D99E-3F06-4EF8-8F3A-D65C3D7B7F86}">
      <dgm:prSet/>
      <dgm:spPr/>
      <dgm:t>
        <a:bodyPr/>
        <a:lstStyle/>
        <a:p>
          <a:endParaRPr lang="en-US"/>
        </a:p>
      </dgm:t>
    </dgm:pt>
    <dgm:pt modelId="{FED89000-3EC6-4E70-A8E9-5C9EC8DC535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3368AFC9-3D95-499A-BF67-AF05DA9DF964}" type="parTrans" cxnId="{863AE691-42EF-40A5-B082-FA090475BA0A}">
      <dgm:prSet/>
      <dgm:spPr/>
      <dgm:t>
        <a:bodyPr/>
        <a:lstStyle/>
        <a:p>
          <a:endParaRPr lang="en-US"/>
        </a:p>
      </dgm:t>
    </dgm:pt>
    <dgm:pt modelId="{CB47CCF9-A64E-4A0C-839D-2861C75F073B}" type="sibTrans" cxnId="{863AE691-42EF-40A5-B082-FA090475BA0A}">
      <dgm:prSet/>
      <dgm:spPr/>
      <dgm:t>
        <a:bodyPr/>
        <a:lstStyle/>
        <a:p>
          <a:endParaRPr lang="en-US"/>
        </a:p>
      </dgm:t>
    </dgm:pt>
    <dgm:pt modelId="{5D425A75-8B39-481B-ADC7-ACD27A98473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23D4888A-1D6C-4ABB-8AF6-586C271DA1D1}" type="parTrans" cxnId="{DFD27DC6-1F5C-4DBD-9B39-6D78541BBA7F}">
      <dgm:prSet/>
      <dgm:spPr/>
      <dgm:t>
        <a:bodyPr/>
        <a:lstStyle/>
        <a:p>
          <a:endParaRPr lang="en-US"/>
        </a:p>
      </dgm:t>
    </dgm:pt>
    <dgm:pt modelId="{8269AFE2-C485-4F04-A351-EF80777B6527}" type="sibTrans" cxnId="{DFD27DC6-1F5C-4DBD-9B39-6D78541BBA7F}">
      <dgm:prSet/>
      <dgm:spPr/>
      <dgm:t>
        <a:bodyPr/>
        <a:lstStyle/>
        <a:p>
          <a:endParaRPr lang="en-US"/>
        </a:p>
      </dgm:t>
    </dgm:pt>
    <dgm:pt modelId="{AECF2457-7D2F-4AD9-AA0F-DA8EA822170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</a:t>
          </a:r>
        </a:p>
      </dgm:t>
    </dgm:pt>
    <dgm:pt modelId="{82AE0AAA-6C49-44CE-85B4-4CE5230EEB1C}" type="parTrans" cxnId="{E9795812-55F9-4AB7-AF7A-FA83C277D18C}">
      <dgm:prSet/>
      <dgm:spPr/>
      <dgm:t>
        <a:bodyPr/>
        <a:lstStyle/>
        <a:p>
          <a:endParaRPr lang="en-US"/>
        </a:p>
      </dgm:t>
    </dgm:pt>
    <dgm:pt modelId="{8AABA2BF-1D4B-4636-B2C6-4096E12BB443}" type="sibTrans" cxnId="{E9795812-55F9-4AB7-AF7A-FA83C277D18C}">
      <dgm:prSet/>
      <dgm:spPr/>
      <dgm:t>
        <a:bodyPr/>
        <a:lstStyle/>
        <a:p>
          <a:endParaRPr lang="en-US"/>
        </a:p>
      </dgm:t>
    </dgm:pt>
    <dgm:pt modelId="{3469EF68-498D-430F-886C-6BD17D9D739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569516EF-3C2A-4CEA-82E8-30E6C221F0F5}" type="parTrans" cxnId="{4B4FC3BD-DAB7-4492-9310-E64A4CD741FC}">
      <dgm:prSet/>
      <dgm:spPr/>
      <dgm:t>
        <a:bodyPr/>
        <a:lstStyle/>
        <a:p>
          <a:endParaRPr lang="en-US"/>
        </a:p>
      </dgm:t>
    </dgm:pt>
    <dgm:pt modelId="{A46AE921-EE9B-4624-B74B-B6243975BB3A}" type="sibTrans" cxnId="{4B4FC3BD-DAB7-4492-9310-E64A4CD741FC}">
      <dgm:prSet/>
      <dgm:spPr/>
      <dgm:t>
        <a:bodyPr/>
        <a:lstStyle/>
        <a:p>
          <a:endParaRPr lang="en-US"/>
        </a:p>
      </dgm:t>
    </dgm:pt>
    <dgm:pt modelId="{7BC8D0A2-D2F1-4CF9-A1E7-F5CC206F8C5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1AA967A2-BBB5-418B-951B-FAE54ECD78EC}" type="parTrans" cxnId="{8ACBB387-7E7B-4569-8523-2FE4E4ECDD7F}">
      <dgm:prSet/>
      <dgm:spPr/>
      <dgm:t>
        <a:bodyPr/>
        <a:lstStyle/>
        <a:p>
          <a:endParaRPr lang="en-US"/>
        </a:p>
      </dgm:t>
    </dgm:pt>
    <dgm:pt modelId="{5249C549-52A2-4985-8E73-1A6A50658976}" type="sibTrans" cxnId="{8ACBB387-7E7B-4569-8523-2FE4E4ECDD7F}">
      <dgm:prSet/>
      <dgm:spPr/>
      <dgm:t>
        <a:bodyPr/>
        <a:lstStyle/>
        <a:p>
          <a:endParaRPr lang="en-US"/>
        </a:p>
      </dgm:t>
    </dgm:pt>
    <dgm:pt modelId="{7C71BF87-906C-4B1E-8415-394DD29A16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AE3AFDA0-0A5F-4EE3-A8B0-286D88E6A98E}" type="parTrans" cxnId="{CEC0D28E-7931-4518-9945-ED480C376791}">
      <dgm:prSet/>
      <dgm:spPr/>
      <dgm:t>
        <a:bodyPr/>
        <a:lstStyle/>
        <a:p>
          <a:endParaRPr lang="en-US"/>
        </a:p>
      </dgm:t>
    </dgm:pt>
    <dgm:pt modelId="{26060731-2B7E-4625-B097-7117BFA988AF}" type="sibTrans" cxnId="{CEC0D28E-7931-4518-9945-ED480C376791}">
      <dgm:prSet/>
      <dgm:spPr/>
      <dgm:t>
        <a:bodyPr/>
        <a:lstStyle/>
        <a:p>
          <a:endParaRPr lang="en-US"/>
        </a:p>
      </dgm:t>
    </dgm:pt>
    <dgm:pt modelId="{D62D0443-6629-4CE5-BDDC-6A1689B6B8D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D35F4384-73C9-4DBA-B522-E5D7E6BD2B4C}" type="parTrans" cxnId="{83A5C351-7295-4B8C-8A78-0EAF2798232A}">
      <dgm:prSet/>
      <dgm:spPr/>
      <dgm:t>
        <a:bodyPr/>
        <a:lstStyle/>
        <a:p>
          <a:endParaRPr lang="en-US"/>
        </a:p>
      </dgm:t>
    </dgm:pt>
    <dgm:pt modelId="{CAF2C143-EB22-4896-A687-0803A62AD9DE}" type="sibTrans" cxnId="{83A5C351-7295-4B8C-8A78-0EAF2798232A}">
      <dgm:prSet/>
      <dgm:spPr/>
      <dgm:t>
        <a:bodyPr/>
        <a:lstStyle/>
        <a:p>
          <a:endParaRPr lang="en-US"/>
        </a:p>
      </dgm:t>
    </dgm:pt>
    <dgm:pt modelId="{605EDE80-E4AE-4266-9C4E-0F421B1B62F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B719ADD-77B5-4056-A54F-AB3CEE590422}" type="parTrans" cxnId="{FBC6C1ED-44B4-4E50-9994-F8D89B02B6AC}">
      <dgm:prSet/>
      <dgm:spPr/>
      <dgm:t>
        <a:bodyPr/>
        <a:lstStyle/>
        <a:p>
          <a:endParaRPr lang="en-US"/>
        </a:p>
      </dgm:t>
    </dgm:pt>
    <dgm:pt modelId="{B21EF68A-33D6-4220-90F4-A524334A5EC9}" type="sibTrans" cxnId="{FBC6C1ED-44B4-4E50-9994-F8D89B02B6AC}">
      <dgm:prSet/>
      <dgm:spPr/>
      <dgm:t>
        <a:bodyPr/>
        <a:lstStyle/>
        <a:p>
          <a:endParaRPr lang="en-US"/>
        </a:p>
      </dgm:t>
    </dgm:pt>
    <dgm:pt modelId="{60E7849C-34AD-4CAB-B568-3A5B3ACC92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A2C412B1-D18A-4606-9029-8281D3A73357}" type="parTrans" cxnId="{1DFF4B48-F8B2-4759-9C69-FD8A7FB5A64D}">
      <dgm:prSet/>
      <dgm:spPr/>
      <dgm:t>
        <a:bodyPr/>
        <a:lstStyle/>
        <a:p>
          <a:endParaRPr lang="en-US"/>
        </a:p>
      </dgm:t>
    </dgm:pt>
    <dgm:pt modelId="{88750DFF-F47B-46E3-8C6B-417BCCBE391F}" type="sibTrans" cxnId="{1DFF4B48-F8B2-4759-9C69-FD8A7FB5A64D}">
      <dgm:prSet/>
      <dgm:spPr/>
      <dgm:t>
        <a:bodyPr/>
        <a:lstStyle/>
        <a:p>
          <a:endParaRPr lang="en-US"/>
        </a:p>
      </dgm:t>
    </dgm:pt>
    <dgm:pt modelId="{43D90C2D-DEB7-4395-9AB7-7A7375F4C90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490B9D4F-08DC-457F-A6D8-89BCECF7DA39}" type="parTrans" cxnId="{5CE5AEC9-DCBB-491F-834D-DB5B231DC449}">
      <dgm:prSet/>
      <dgm:spPr/>
      <dgm:t>
        <a:bodyPr/>
        <a:lstStyle/>
        <a:p>
          <a:endParaRPr lang="en-US"/>
        </a:p>
      </dgm:t>
    </dgm:pt>
    <dgm:pt modelId="{4D1FA3E6-D905-4435-A01B-93D3DF1FBBEE}" type="sibTrans" cxnId="{5CE5AEC9-DCBB-491F-834D-DB5B231DC449}">
      <dgm:prSet/>
      <dgm:spPr/>
      <dgm:t>
        <a:bodyPr/>
        <a:lstStyle/>
        <a:p>
          <a:endParaRPr lang="en-US"/>
        </a:p>
      </dgm:t>
    </dgm:pt>
    <dgm:pt modelId="{506E920D-4734-4AB2-9BB6-3201E4034CA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7889B511-1BEB-4D6E-A58E-DA381FEB9162}" type="parTrans" cxnId="{77E99BCB-6CF4-4A28-954B-A06251B96F26}">
      <dgm:prSet/>
      <dgm:spPr/>
      <dgm:t>
        <a:bodyPr/>
        <a:lstStyle/>
        <a:p>
          <a:endParaRPr lang="en-US"/>
        </a:p>
      </dgm:t>
    </dgm:pt>
    <dgm:pt modelId="{AEF1984F-FCB4-458A-92D6-8BD63C289D4F}" type="sibTrans" cxnId="{77E99BCB-6CF4-4A28-954B-A06251B96F26}">
      <dgm:prSet/>
      <dgm:spPr/>
      <dgm:t>
        <a:bodyPr/>
        <a:lstStyle/>
        <a:p>
          <a:endParaRPr lang="en-US"/>
        </a:p>
      </dgm:t>
    </dgm:pt>
    <dgm:pt modelId="{09346E0A-10DD-47F6-B32A-EA4A66F0F97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30D80D99-207F-4880-B9B5-7784A7E1E85E}" type="parTrans" cxnId="{C27A857D-4A7D-4DE4-9745-FFBB1B7EE790}">
      <dgm:prSet/>
      <dgm:spPr/>
      <dgm:t>
        <a:bodyPr/>
        <a:lstStyle/>
        <a:p>
          <a:endParaRPr lang="en-US"/>
        </a:p>
      </dgm:t>
    </dgm:pt>
    <dgm:pt modelId="{7C788682-57CC-4F74-897B-F45E0371177D}" type="sibTrans" cxnId="{C27A857D-4A7D-4DE4-9745-FFBB1B7EE790}">
      <dgm:prSet/>
      <dgm:spPr/>
      <dgm:t>
        <a:bodyPr/>
        <a:lstStyle/>
        <a:p>
          <a:endParaRPr lang="en-US"/>
        </a:p>
      </dgm:t>
    </dgm:pt>
    <dgm:pt modelId="{289D19F4-82B8-4CDB-87BB-55743EAC5D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General Fabricator</a:t>
          </a:r>
        </a:p>
      </dgm:t>
    </dgm:pt>
    <dgm:pt modelId="{1E415B89-4679-40F8-9FD5-545ADEDA2FC4}" type="parTrans" cxnId="{37BE67D2-5211-4B8D-9E2F-46700F4FC6B1}">
      <dgm:prSet/>
      <dgm:spPr/>
      <dgm:t>
        <a:bodyPr/>
        <a:lstStyle/>
        <a:p>
          <a:endParaRPr lang="en-US"/>
        </a:p>
      </dgm:t>
    </dgm:pt>
    <dgm:pt modelId="{22E861F1-C0EA-4E30-AB6A-EB3C31F8CF25}" type="sibTrans" cxnId="{37BE67D2-5211-4B8D-9E2F-46700F4FC6B1}">
      <dgm:prSet/>
      <dgm:spPr/>
      <dgm:t>
        <a:bodyPr/>
        <a:lstStyle/>
        <a:p>
          <a:endParaRPr lang="en-US"/>
        </a:p>
      </dgm:t>
    </dgm:pt>
    <dgm:pt modelId="{9017B74F-A1CA-4B77-9D83-26364655F1D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051306E1-B717-49FF-899B-DE03C4701996}" type="parTrans" cxnId="{B5679864-D9BB-4FF1-9550-A43430E2DE64}">
      <dgm:prSet/>
      <dgm:spPr/>
      <dgm:t>
        <a:bodyPr/>
        <a:lstStyle/>
        <a:p>
          <a:endParaRPr lang="en-US"/>
        </a:p>
      </dgm:t>
    </dgm:pt>
    <dgm:pt modelId="{0DB35A1F-05BA-4DAC-8E39-CDC5A4D07DC7}" type="sibTrans" cxnId="{B5679864-D9BB-4FF1-9550-A43430E2DE64}">
      <dgm:prSet/>
      <dgm:spPr/>
      <dgm:t>
        <a:bodyPr/>
        <a:lstStyle/>
        <a:p>
          <a:endParaRPr lang="en-US"/>
        </a:p>
      </dgm:t>
    </dgm:pt>
    <dgm:pt modelId="{E271892E-8990-4C3A-89A0-F766DFAC2AE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Equipment Operator</a:t>
          </a:r>
        </a:p>
      </dgm:t>
    </dgm:pt>
    <dgm:pt modelId="{43D186F2-4CA6-4986-BAAC-E35F67D2F1EC}" type="parTrans" cxnId="{90FE3E40-FFB3-4053-9362-A06A7D839AF1}">
      <dgm:prSet/>
      <dgm:spPr/>
      <dgm:t>
        <a:bodyPr/>
        <a:lstStyle/>
        <a:p>
          <a:endParaRPr lang="en-US"/>
        </a:p>
      </dgm:t>
    </dgm:pt>
    <dgm:pt modelId="{A301D666-D545-4FF3-B0AC-8006F926C631}" type="sibTrans" cxnId="{90FE3E40-FFB3-4053-9362-A06A7D839AF1}">
      <dgm:prSet/>
      <dgm:spPr/>
      <dgm:t>
        <a:bodyPr/>
        <a:lstStyle/>
        <a:p>
          <a:endParaRPr lang="en-US"/>
        </a:p>
      </dgm:t>
    </dgm:pt>
    <dgm:pt modelId="{F72AA050-61AA-45C4-AD49-F6739A8034E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Correctional Officer</a:t>
          </a:r>
        </a:p>
      </dgm:t>
    </dgm:pt>
    <dgm:pt modelId="{DFC00972-0C0D-4EC0-9C1F-EFB3F001331D}" type="parTrans" cxnId="{2D5AEC96-8E06-4002-8BA1-2F0793E4B3C9}">
      <dgm:prSet/>
      <dgm:spPr/>
      <dgm:t>
        <a:bodyPr/>
        <a:lstStyle/>
        <a:p>
          <a:endParaRPr lang="en-US"/>
        </a:p>
      </dgm:t>
    </dgm:pt>
    <dgm:pt modelId="{B4A64BC4-4041-481E-A09E-60FA01DC2BAB}" type="sibTrans" cxnId="{2D5AEC96-8E06-4002-8BA1-2F0793E4B3C9}">
      <dgm:prSet/>
      <dgm:spPr/>
      <dgm:t>
        <a:bodyPr/>
        <a:lstStyle/>
        <a:p>
          <a:endParaRPr lang="en-US"/>
        </a:p>
      </dgm:t>
    </dgm:pt>
    <dgm:pt modelId="{74EA87D6-1FAC-47DD-A104-C521257AB5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Firefighter</a:t>
          </a:r>
        </a:p>
      </dgm:t>
    </dgm:pt>
    <dgm:pt modelId="{C0987984-5606-4356-A134-A358C3B10A78}" type="parTrans" cxnId="{573D0E2D-60C1-4008-BA4C-4282782E6DD2}">
      <dgm:prSet/>
      <dgm:spPr/>
      <dgm:t>
        <a:bodyPr/>
        <a:lstStyle/>
        <a:p>
          <a:endParaRPr lang="en-US"/>
        </a:p>
      </dgm:t>
    </dgm:pt>
    <dgm:pt modelId="{58203E01-8463-4A31-9518-D0FD1F9CF0D8}" type="sibTrans" cxnId="{573D0E2D-60C1-4008-BA4C-4282782E6DD2}">
      <dgm:prSet/>
      <dgm:spPr/>
      <dgm:t>
        <a:bodyPr/>
        <a:lstStyle/>
        <a:p>
          <a:endParaRPr lang="en-US"/>
        </a:p>
      </dgm:t>
    </dgm:pt>
    <dgm:pt modelId="{0D7315D4-9995-45AF-A64D-2A84CBEA767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CED28431-02C8-4401-9EB8-9C67D96269AE}" type="parTrans" cxnId="{8A043B6E-FC72-4069-8C23-90D85268722F}">
      <dgm:prSet/>
      <dgm:spPr/>
      <dgm:t>
        <a:bodyPr/>
        <a:lstStyle/>
        <a:p>
          <a:endParaRPr lang="en-US"/>
        </a:p>
      </dgm:t>
    </dgm:pt>
    <dgm:pt modelId="{DECBC7FA-A7B9-41BF-8177-6B3D10BA4F4B}" type="sibTrans" cxnId="{8A043B6E-FC72-4069-8C23-90D85268722F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2BBF903-F344-42AA-A4F2-5A39916094FC}" type="presOf" srcId="{43D90C2D-DEB7-4395-9AB7-7A7375F4C90E}" destId="{34083978-5BA0-40E3-AB18-2F3A89BB9529}" srcOrd="0" destOrd="2" presId="urn:microsoft.com/office/officeart/2005/8/layout/hList1"/>
    <dgm:cxn modelId="{2A1D2705-7D8D-4428-9EDD-5DBDE7B93999}" type="presOf" srcId="{E271892E-8990-4C3A-89A0-F766DFAC2AEA}" destId="{34083978-5BA0-40E3-AB18-2F3A89BB9529}" srcOrd="0" destOrd="7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7259CC07-3E2D-4365-A67C-CAA8D8BF7361}" type="presOf" srcId="{289D19F4-82B8-4CDB-87BB-55743EAC5DD6}" destId="{34083978-5BA0-40E3-AB18-2F3A89BB9529}" srcOrd="0" destOrd="5" presId="urn:microsoft.com/office/officeart/2005/8/layout/hList1"/>
    <dgm:cxn modelId="{92C90911-BA9D-4E3D-87A1-7D2F88E92626}" type="presOf" srcId="{5D425A75-8B39-481B-ADC7-ACD27A98473C}" destId="{11FB7C73-6081-42C7-8E15-28075061167B}" srcOrd="0" destOrd="4" presId="urn:microsoft.com/office/officeart/2005/8/layout/hList1"/>
    <dgm:cxn modelId="{B6F02112-0F36-4C7E-8BA9-7D1B9D058EA6}" srcId="{984116C9-7CB8-4743-8FBA-68A8BA0D0389}" destId="{61267623-170D-4776-9E0D-29A198982F19}" srcOrd="10" destOrd="0" parTransId="{A4643444-4ED1-4ED7-BD4B-FB587C4998D4}" sibTransId="{7586AD60-8B06-447F-93D4-E6BBBBFACED4}"/>
    <dgm:cxn modelId="{E9795812-55F9-4AB7-AF7A-FA83C277D18C}" srcId="{930452E1-293A-4804-9AD2-E53B94608D56}" destId="{AECF2457-7D2F-4AD9-AA0F-DA8EA8221707}" srcOrd="5" destOrd="0" parTransId="{82AE0AAA-6C49-44CE-85B4-4CE5230EEB1C}" sibTransId="{8AABA2BF-1D4B-4636-B2C6-4096E12BB443}"/>
    <dgm:cxn modelId="{0564481B-C675-4946-A6FC-9EDFDE770222}" type="presOf" srcId="{7C71BF87-906C-4B1E-8415-394DD29A16FA}" destId="{11FB7C73-6081-42C7-8E15-28075061167B}" srcOrd="0" destOrd="8" presId="urn:microsoft.com/office/officeart/2005/8/layout/hList1"/>
    <dgm:cxn modelId="{737D2924-BC10-4BC2-AEDD-4FF8C265F8ED}" type="presOf" srcId="{09346E0A-10DD-47F6-B32A-EA4A66F0F979}" destId="{34083978-5BA0-40E3-AB18-2F3A89BB9529}" srcOrd="0" destOrd="4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778BC728-C25F-41D5-AC67-20CEFF0C780A}" type="presOf" srcId="{ACDBA4AC-67A0-4C2E-9E5D-C934EA03B117}" destId="{0045AAE0-9BB3-4F66-A39D-FC0233DDC39E}" srcOrd="0" destOrd="8" presId="urn:microsoft.com/office/officeart/2005/8/layout/hList1"/>
    <dgm:cxn modelId="{573D0E2D-60C1-4008-BA4C-4282782E6DD2}" srcId="{4F795D33-588E-4F04-A4A9-549DB1C8E26C}" destId="{74EA87D6-1FAC-47DD-A104-C521257AB51D}" srcOrd="9" destOrd="0" parTransId="{C0987984-5606-4356-A134-A358C3B10A78}" sibTransId="{58203E01-8463-4A31-9518-D0FD1F9CF0D8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2B071F3B-DEA1-44D0-AD8A-E5236D8DCBA6}" type="presOf" srcId="{0E293799-F6EA-4B95-8304-3A9D3EB20AC2}" destId="{0045AAE0-9BB3-4F66-A39D-FC0233DDC39E}" srcOrd="0" destOrd="2" presId="urn:microsoft.com/office/officeart/2005/8/layout/hList1"/>
    <dgm:cxn modelId="{4E45813D-084C-4E16-BCBE-024E73656116}" type="presOf" srcId="{AECF2457-7D2F-4AD9-AA0F-DA8EA8221707}" destId="{11FB7C73-6081-42C7-8E15-28075061167B}" srcOrd="0" destOrd="5" presId="urn:microsoft.com/office/officeart/2005/8/layout/hList1"/>
    <dgm:cxn modelId="{90FE3E40-FFB3-4053-9362-A06A7D839AF1}" srcId="{4F795D33-588E-4F04-A4A9-549DB1C8E26C}" destId="{E271892E-8990-4C3A-89A0-F766DFAC2AEA}" srcOrd="7" destOrd="0" parTransId="{43D186F2-4CA6-4986-BAAC-E35F67D2F1EC}" sibTransId="{A301D666-D545-4FF3-B0AC-8006F926C631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B5679864-D9BB-4FF1-9550-A43430E2DE64}" srcId="{4F795D33-588E-4F04-A4A9-549DB1C8E26C}" destId="{9017B74F-A1CA-4B77-9D83-26364655F1DE}" srcOrd="6" destOrd="0" parTransId="{051306E1-B717-49FF-899B-DE03C4701996}" sibTransId="{0DB35A1F-05BA-4DAC-8E39-CDC5A4D07DC7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1DFF4B48-F8B2-4759-9C69-FD8A7FB5A64D}" srcId="{4F795D33-588E-4F04-A4A9-549DB1C8E26C}" destId="{60E7849C-34AD-4CAB-B568-3A5B3ACC920E}" srcOrd="1" destOrd="0" parTransId="{A2C412B1-D18A-4606-9029-8281D3A73357}" sibTransId="{88750DFF-F47B-46E3-8C6B-417BCCBE391F}"/>
    <dgm:cxn modelId="{AD51C248-A24F-4D84-8DD0-F7EAD347667F}" srcId="{984116C9-7CB8-4743-8FBA-68A8BA0D0389}" destId="{0E293799-F6EA-4B95-8304-3A9D3EB20AC2}" srcOrd="2" destOrd="0" parTransId="{3980DAA0-D556-4B56-803D-49D2FEBAB329}" sibTransId="{F72764E7-1758-405B-A418-CEFFFC80A1E6}"/>
    <dgm:cxn modelId="{F7501769-A410-4738-9F15-465E98CB1EB6}" type="presOf" srcId="{60E7849C-34AD-4CAB-B568-3A5B3ACC920E}" destId="{34083978-5BA0-40E3-AB18-2F3A89BB9529}" srcOrd="0" destOrd="1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F529B56D-822F-4D5D-A372-4A5C0FD41D52}" srcId="{984116C9-7CB8-4743-8FBA-68A8BA0D0389}" destId="{D921CEF2-D750-4CC2-9A6F-BB319BCCAAAA}" srcOrd="5" destOrd="0" parTransId="{FD4262CF-C22E-46AC-8925-BB78E8FBA64E}" sibTransId="{CBE1F881-0F78-468C-8317-25010051073B}"/>
    <dgm:cxn modelId="{8A043B6E-FC72-4069-8C23-90D85268722F}" srcId="{4F795D33-588E-4F04-A4A9-549DB1C8E26C}" destId="{0D7315D4-9995-45AF-A64D-2A84CBEA7676}" srcOrd="10" destOrd="0" parTransId="{CED28431-02C8-4401-9EB8-9C67D96269AE}" sibTransId="{DECBC7FA-A7B9-41BF-8177-6B3D10BA4F4B}"/>
    <dgm:cxn modelId="{E08D1F6F-6688-4A52-8E83-441F04E5E248}" type="presOf" srcId="{9D5861F0-29F8-4966-8B50-398327BFB3EA}" destId="{0045AAE0-9BB3-4F66-A39D-FC0233DDC39E}" srcOrd="0" destOrd="9" presId="urn:microsoft.com/office/officeart/2005/8/layout/hList1"/>
    <dgm:cxn modelId="{83A5C351-7295-4B8C-8A78-0EAF2798232A}" srcId="{930452E1-293A-4804-9AD2-E53B94608D56}" destId="{D62D0443-6629-4CE5-BDDC-6A1689B6B8D8}" srcOrd="9" destOrd="0" parTransId="{D35F4384-73C9-4DBA-B522-E5D7E6BD2B4C}" sibTransId="{CAF2C143-EB22-4896-A687-0803A62AD9DE}"/>
    <dgm:cxn modelId="{9FC82B7C-4482-42E2-8582-AD622F7538AB}" type="presOf" srcId="{D62D0443-6629-4CE5-BDDC-6A1689B6B8D8}" destId="{11FB7C73-6081-42C7-8E15-28075061167B}" srcOrd="0" destOrd="9" presId="urn:microsoft.com/office/officeart/2005/8/layout/hList1"/>
    <dgm:cxn modelId="{C27A857D-4A7D-4DE4-9745-FFBB1B7EE790}" srcId="{4F795D33-588E-4F04-A4A9-549DB1C8E26C}" destId="{09346E0A-10DD-47F6-B32A-EA4A66F0F979}" srcOrd="4" destOrd="0" parTransId="{30D80D99-207F-4880-B9B5-7784A7E1E85E}" sibTransId="{7C788682-57CC-4F74-897B-F45E0371177D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AB4D7D82-DA56-4313-9A60-A4E5090FD5E0}" type="presOf" srcId="{74EA87D6-1FAC-47DD-A104-C521257AB51D}" destId="{34083978-5BA0-40E3-AB18-2F3A89BB9529}" srcOrd="0" destOrd="9" presId="urn:microsoft.com/office/officeart/2005/8/layout/hList1"/>
    <dgm:cxn modelId="{6D503C84-FBB4-41A9-92FF-1AF167CC631C}" type="presOf" srcId="{A091EE0F-DC06-4313-AE79-689745BB6F51}" destId="{0045AAE0-9BB3-4F66-A39D-FC0233DDC39E}" srcOrd="0" destOrd="6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8ACBB387-7E7B-4569-8523-2FE4E4ECDD7F}" srcId="{930452E1-293A-4804-9AD2-E53B94608D56}" destId="{7BC8D0A2-D2F1-4CF9-A1E7-F5CC206F8C50}" srcOrd="7" destOrd="0" parTransId="{1AA967A2-BBB5-418B-951B-FAE54ECD78EC}" sibTransId="{5249C549-52A2-4985-8E73-1A6A50658976}"/>
    <dgm:cxn modelId="{CEC0D28E-7931-4518-9945-ED480C376791}" srcId="{930452E1-293A-4804-9AD2-E53B94608D56}" destId="{7C71BF87-906C-4B1E-8415-394DD29A16FA}" srcOrd="8" destOrd="0" parTransId="{AE3AFDA0-0A5F-4EE3-A8B0-286D88E6A98E}" sibTransId="{26060731-2B7E-4625-B097-7117BFA988AF}"/>
    <dgm:cxn modelId="{863AE691-42EF-40A5-B082-FA090475BA0A}" srcId="{930452E1-293A-4804-9AD2-E53B94608D56}" destId="{FED89000-3EC6-4E70-A8E9-5C9EC8DC5355}" srcOrd="3" destOrd="0" parTransId="{3368AFC9-3D95-499A-BF67-AF05DA9DF964}" sibTransId="{CB47CCF9-A64E-4A0C-839D-2861C75F073B}"/>
    <dgm:cxn modelId="{2D5AEC96-8E06-4002-8BA1-2F0793E4B3C9}" srcId="{4F795D33-588E-4F04-A4A9-549DB1C8E26C}" destId="{F72AA050-61AA-45C4-AD49-F6739A8034E5}" srcOrd="8" destOrd="0" parTransId="{DFC00972-0C0D-4EC0-9C1F-EFB3F001331D}" sibTransId="{B4A64BC4-4041-481E-A09E-60FA01DC2BAB}"/>
    <dgm:cxn modelId="{D6A6D99E-3F06-4EF8-8F3A-D65C3D7B7F86}" srcId="{930452E1-293A-4804-9AD2-E53B94608D56}" destId="{EF515E1E-BBFB-4E73-9C07-06880F2D2717}" srcOrd="2" destOrd="0" parTransId="{23039D18-9A54-4E59-BD60-C7973390EED0}" sibTransId="{0605A9A9-77EF-4BF1-B7B2-B2E0094E5F18}"/>
    <dgm:cxn modelId="{D3B7D1A3-3948-492A-811E-C151ED47A620}" type="presOf" srcId="{7BC8D0A2-D2F1-4CF9-A1E7-F5CC206F8C50}" destId="{11FB7C73-6081-42C7-8E15-28075061167B}" srcOrd="0" destOrd="7" presId="urn:microsoft.com/office/officeart/2005/8/layout/hList1"/>
    <dgm:cxn modelId="{7C9F28A9-7FE5-4A81-A42C-BB005CFFAE7D}" srcId="{984116C9-7CB8-4743-8FBA-68A8BA0D0389}" destId="{FDC99D4B-EE84-4E33-82E5-EDAB8D2EB060}" srcOrd="7" destOrd="0" parTransId="{E99A1F9D-9E4B-4605-A322-64F6CD753EF2}" sibTransId="{A9C4510C-C640-4573-8F3D-68461EF10762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E73EF3AC-AEE8-4C64-A85C-34CB228DA753}" srcId="{984116C9-7CB8-4743-8FBA-68A8BA0D0389}" destId="{ACDBA4AC-67A0-4C2E-9E5D-C934EA03B117}" srcOrd="8" destOrd="0" parTransId="{C9B3F8C6-36E2-492F-AB58-8CFBFE7BEAAB}" sibTransId="{5CD6EF61-C5E8-46D2-BED8-0D9C638A4DE1}"/>
    <dgm:cxn modelId="{49ADE6AE-F8C7-4FCC-96B5-5AC78FFE463A}" srcId="{984116C9-7CB8-4743-8FBA-68A8BA0D0389}" destId="{53508D98-D991-47C8-B1BD-5A5004CA2B22}" srcOrd="1" destOrd="0" parTransId="{4FFFE8B1-0F21-414B-9E6A-94A87F6384B1}" sibTransId="{8FDDD0F1-A4A2-428E-8A0D-A07FC11C02D9}"/>
    <dgm:cxn modelId="{ABBB3DB2-67F1-4675-AA17-904FB88412EE}" type="presOf" srcId="{FED89000-3EC6-4E70-A8E9-5C9EC8DC5355}" destId="{11FB7C73-6081-42C7-8E15-28075061167B}" srcOrd="0" destOrd="3" presId="urn:microsoft.com/office/officeart/2005/8/layout/hList1"/>
    <dgm:cxn modelId="{F914FCB2-16BF-4D87-9286-CE400684CF17}" type="presOf" srcId="{53508D98-D991-47C8-B1BD-5A5004CA2B22}" destId="{0045AAE0-9BB3-4F66-A39D-FC0233DDC39E}" srcOrd="0" destOrd="1" presId="urn:microsoft.com/office/officeart/2005/8/layout/hList1"/>
    <dgm:cxn modelId="{2E8E81B3-2CB0-4C40-BDDF-AA1501D88DB4}" type="presOf" srcId="{F72AA050-61AA-45C4-AD49-F6739A8034E5}" destId="{34083978-5BA0-40E3-AB18-2F3A89BB9529}" srcOrd="0" destOrd="8" presId="urn:microsoft.com/office/officeart/2005/8/layout/hList1"/>
    <dgm:cxn modelId="{E837F4B4-3D7A-47EE-BE75-713C47388587}" srcId="{984116C9-7CB8-4743-8FBA-68A8BA0D0389}" destId="{9D5861F0-29F8-4966-8B50-398327BFB3EA}" srcOrd="9" destOrd="0" parTransId="{6D904A7F-4715-479E-AB16-D2B71BBD021E}" sibTransId="{23774CEE-8D61-4945-BBC7-F30838962F90}"/>
    <dgm:cxn modelId="{391223B5-85C7-4E12-BFD7-554DB27BA3EC}" type="presOf" srcId="{EF515E1E-BBFB-4E73-9C07-06880F2D2717}" destId="{11FB7C73-6081-42C7-8E15-28075061167B}" srcOrd="0" destOrd="2" presId="urn:microsoft.com/office/officeart/2005/8/layout/hList1"/>
    <dgm:cxn modelId="{F8309FB6-AB86-416D-972C-C2EA536C2B23}" srcId="{984116C9-7CB8-4743-8FBA-68A8BA0D0389}" destId="{105A82DC-71B1-4412-9486-E8FAC5300A57}" srcOrd="3" destOrd="0" parTransId="{DA60FE76-A1BA-4431-BFF8-A9E46DA3750A}" sibTransId="{825AEFE3-C565-4F9F-A279-4D56B507825C}"/>
    <dgm:cxn modelId="{DBE35FB9-5665-4A77-90F4-77B35FDA53EC}" type="presOf" srcId="{65A210ED-F817-4401-BA90-3CBAC6B76B13}" destId="{11FB7C73-6081-42C7-8E15-28075061167B}" srcOrd="0" destOrd="1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4B4FC3BD-DAB7-4492-9310-E64A4CD741FC}" srcId="{930452E1-293A-4804-9AD2-E53B94608D56}" destId="{3469EF68-498D-430F-886C-6BD17D9D7393}" srcOrd="6" destOrd="0" parTransId="{569516EF-3C2A-4CEA-82E8-30E6C221F0F5}" sibTransId="{A46AE921-EE9B-4624-B74B-B6243975BB3A}"/>
    <dgm:cxn modelId="{D4686DC0-02FD-4E88-A359-CD5F44642F06}" type="presOf" srcId="{3469EF68-498D-430F-886C-6BD17D9D7393}" destId="{11FB7C73-6081-42C7-8E15-28075061167B}" srcOrd="0" destOrd="6" presId="urn:microsoft.com/office/officeart/2005/8/layout/hList1"/>
    <dgm:cxn modelId="{DFD27DC6-1F5C-4DBD-9B39-6D78541BBA7F}" srcId="{930452E1-293A-4804-9AD2-E53B94608D56}" destId="{5D425A75-8B39-481B-ADC7-ACD27A98473C}" srcOrd="4" destOrd="0" parTransId="{23D4888A-1D6C-4ABB-8AF6-586C271DA1D1}" sibTransId="{8269AFE2-C485-4F04-A351-EF80777B6527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5CE5AEC9-DCBB-491F-834D-DB5B231DC449}" srcId="{4F795D33-588E-4F04-A4A9-549DB1C8E26C}" destId="{43D90C2D-DEB7-4395-9AB7-7A7375F4C90E}" srcOrd="2" destOrd="0" parTransId="{490B9D4F-08DC-457F-A6D8-89BCECF7DA39}" sibTransId="{4D1FA3E6-D905-4435-A01B-93D3DF1FBBEE}"/>
    <dgm:cxn modelId="{77E99BCB-6CF4-4A28-954B-A06251B96F26}" srcId="{4F795D33-588E-4F04-A4A9-549DB1C8E26C}" destId="{506E920D-4734-4AB2-9BB6-3201E4034CA1}" srcOrd="3" destOrd="0" parTransId="{7889B511-1BEB-4D6E-A58E-DA381FEB9162}" sibTransId="{AEF1984F-FCB4-458A-92D6-8BD63C289D4F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37BE67D2-5211-4B8D-9E2F-46700F4FC6B1}" srcId="{4F795D33-588E-4F04-A4A9-549DB1C8E26C}" destId="{289D19F4-82B8-4CDB-87BB-55743EAC5DD6}" srcOrd="5" destOrd="0" parTransId="{1E415B89-4679-40F8-9FD5-545ADEDA2FC4}" sibTransId="{22E861F1-C0EA-4E30-AB6A-EB3C31F8CF25}"/>
    <dgm:cxn modelId="{BB6116D4-3BC6-4212-A337-F55682C5DC42}" type="presOf" srcId="{105A82DC-71B1-4412-9486-E8FAC5300A57}" destId="{0045AAE0-9BB3-4F66-A39D-FC0233DDC39E}" srcOrd="0" destOrd="3" presId="urn:microsoft.com/office/officeart/2005/8/layout/hList1"/>
    <dgm:cxn modelId="{EA0831D4-77DB-44A0-9D37-1E0FA59DBBE1}" srcId="{984116C9-7CB8-4743-8FBA-68A8BA0D0389}" destId="{A091EE0F-DC06-4313-AE79-689745BB6F51}" srcOrd="6" destOrd="0" parTransId="{533FAAD3-9A9A-4941-B647-76F8B64FAFA3}" sibTransId="{4826E5D7-1060-477A-A6DE-A7871A1C864C}"/>
    <dgm:cxn modelId="{4A5106D5-2D5A-43C9-BCF6-077FE2C1C1AD}" type="presOf" srcId="{0FF6B50E-3374-4BC8-816D-F0FE3AB6D699}" destId="{0045AAE0-9BB3-4F66-A39D-FC0233DDC39E}" srcOrd="0" destOrd="4" presId="urn:microsoft.com/office/officeart/2005/8/layout/hList1"/>
    <dgm:cxn modelId="{FC511EDF-F450-424D-8B96-5EBABC056F02}" type="presOf" srcId="{FDC99D4B-EE84-4E33-82E5-EDAB8D2EB060}" destId="{0045AAE0-9BB3-4F66-A39D-FC0233DDC39E}" srcOrd="0" destOrd="7" presId="urn:microsoft.com/office/officeart/2005/8/layout/hList1"/>
    <dgm:cxn modelId="{31B246E2-9AA3-4505-810D-9D7251CA8E19}" type="presOf" srcId="{9017B74F-A1CA-4B77-9D83-26364655F1DE}" destId="{34083978-5BA0-40E3-AB18-2F3A89BB9529}" srcOrd="0" destOrd="6" presId="urn:microsoft.com/office/officeart/2005/8/layout/hList1"/>
    <dgm:cxn modelId="{D96EFCE4-13C3-45EA-8D67-CD2991DD6E7B}" srcId="{930452E1-293A-4804-9AD2-E53B94608D56}" destId="{65A210ED-F817-4401-BA90-3CBAC6B76B13}" srcOrd="1" destOrd="0" parTransId="{B3BBDBCF-AB29-481F-B64F-29FC9CE96CE6}" sibTransId="{DF183356-3C08-4958-ADB0-DD70E3E928CC}"/>
    <dgm:cxn modelId="{CFF567E6-1A7A-403A-88B7-7389843EEC9E}" type="presOf" srcId="{0D7315D4-9995-45AF-A64D-2A84CBEA7676}" destId="{34083978-5BA0-40E3-AB18-2F3A89BB9529}" srcOrd="0" destOrd="10" presId="urn:microsoft.com/office/officeart/2005/8/layout/hList1"/>
    <dgm:cxn modelId="{0590D7EA-7DB2-4C8C-903C-1EF89B4B5E12}" type="presOf" srcId="{605EDE80-E4AE-4266-9C4E-0F421B1B62FB}" destId="{11FB7C73-6081-42C7-8E15-28075061167B}" srcOrd="0" destOrd="10" presId="urn:microsoft.com/office/officeart/2005/8/layout/hList1"/>
    <dgm:cxn modelId="{7F5D0AEC-B03D-4648-ADA4-756104CCE9EA}" type="presOf" srcId="{D921CEF2-D750-4CC2-9A6F-BB319BCCAAAA}" destId="{0045AAE0-9BB3-4F66-A39D-FC0233DDC39E}" srcOrd="0" destOrd="5" presId="urn:microsoft.com/office/officeart/2005/8/layout/hList1"/>
    <dgm:cxn modelId="{45C510EC-4D07-45FE-82DF-1BD537D7BDD6}" type="presOf" srcId="{61267623-170D-4776-9E0D-29A198982F19}" destId="{0045AAE0-9BB3-4F66-A39D-FC0233DDC39E}" srcOrd="0" destOrd="10" presId="urn:microsoft.com/office/officeart/2005/8/layout/hList1"/>
    <dgm:cxn modelId="{FBC6C1ED-44B4-4E50-9994-F8D89B02B6AC}" srcId="{930452E1-293A-4804-9AD2-E53B94608D56}" destId="{605EDE80-E4AE-4266-9C4E-0F421B1B62FB}" srcOrd="10" destOrd="0" parTransId="{BB719ADD-77B5-4056-A54F-AB3CEE590422}" sibTransId="{B21EF68A-33D6-4220-90F4-A524334A5EC9}"/>
    <dgm:cxn modelId="{4C4688F8-082C-4B48-BE30-D66236CA9B96}" srcId="{984116C9-7CB8-4743-8FBA-68A8BA0D0389}" destId="{0FF6B50E-3374-4BC8-816D-F0FE3AB6D699}" srcOrd="4" destOrd="0" parTransId="{5572944E-1186-4AE6-84EB-19FE8DFB593E}" sibTransId="{C7CB575C-DFC4-402A-A267-7A0136103F08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DB32F2FF-F56A-41EE-A5CB-2EF84786CEB8}" type="presOf" srcId="{506E920D-4734-4AB2-9BB6-3201E4034CA1}" destId="{34083978-5BA0-40E3-AB18-2F3A89BB9529}" srcOrd="0" destOrd="3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15549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15549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91549"/>
          <a:ext cx="2515341" cy="4563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Hotel Desk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91549"/>
        <a:ext cx="2515341" cy="4563562"/>
      </dsp:txXfrm>
    </dsp:sp>
    <dsp:sp modelId="{1A385492-E76F-4B22-9064-58D648E04DA7}">
      <dsp:nvSpPr>
        <dsp:cNvPr id="0" name=""/>
        <dsp:cNvSpPr/>
      </dsp:nvSpPr>
      <dsp:spPr>
        <a:xfrm>
          <a:off x="2870069" y="115549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15549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91549"/>
          <a:ext cx="2515341" cy="4563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Office Clerk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91549"/>
        <a:ext cx="2515341" cy="4563562"/>
      </dsp:txXfrm>
    </dsp:sp>
    <dsp:sp modelId="{528B556C-5429-4133-8BB3-15AEA9F447C7}">
      <dsp:nvSpPr>
        <dsp:cNvPr id="0" name=""/>
        <dsp:cNvSpPr/>
      </dsp:nvSpPr>
      <dsp:spPr>
        <a:xfrm>
          <a:off x="5737558" y="115549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15549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91549"/>
          <a:ext cx="2515341" cy="45635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000" b="1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Bookkeeper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General Fabricator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Equipment Operator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Correctional Officer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Firefighter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91549"/>
        <a:ext cx="2515341" cy="4563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sldImg"/>
          </p:nvPr>
        </p:nvSpPr>
        <p:spPr>
          <a:xfrm>
            <a:off x="0" y="76428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move the slide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dt" idx="103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ftr" idx="10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9" name="PlaceHolder 6"/>
          <p:cNvSpPr>
            <a:spLocks noGrp="1"/>
          </p:cNvSpPr>
          <p:nvPr>
            <p:ph type="sldNum" idx="10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54DDD264-486D-4857-A2F5-56551E43588E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1287360" y="414360"/>
            <a:ext cx="5770080" cy="432864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914400" y="5175720"/>
            <a:ext cx="7314840" cy="824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106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0120A9F-76B2-4015-A86C-E0BF63BA6B47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3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sldNum" idx="115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683128B4-156F-435C-B832-7DE287332C21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sldImg"/>
          </p:nvPr>
        </p:nvSpPr>
        <p:spPr>
          <a:xfrm>
            <a:off x="1998720" y="46368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6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sldNum" idx="107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24741FA-049C-4F0A-B47F-878CBE8B68F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Oval 4"/>
          <p:cNvSpPr/>
          <p:nvPr/>
        </p:nvSpPr>
        <p:spPr>
          <a:xfrm>
            <a:off x="6103080" y="1240200"/>
            <a:ext cx="910080" cy="934560"/>
          </a:xfrm>
          <a:prstGeom prst="ellipse">
            <a:avLst/>
          </a:prstGeom>
          <a:noFill/>
          <a:ln w="0">
            <a:solidFill>
              <a:srgbClr val="c00000"/>
            </a:solidFill>
            <a:prstDash val="dash"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+mn-lt"/>
              <a:ea typeface="+mn-ea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3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 changes to this slide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108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5238AB5-804B-4DEC-A24F-FBF14DF93AB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3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sldNum" idx="109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056B7724-1392-4451-B9A2-F7E910F935ED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914400" y="4616280"/>
            <a:ext cx="7314840" cy="2241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sldNum" idx="110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F17E1F6-20B5-401A-9592-0C09042C2970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3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sldNum" idx="111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4C1B1DA-E273-4650-911A-0F46E15DCE5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3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sldNum" idx="112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DFD5D4C-F01A-48B2-9663-531EDD0E8F04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3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sldNum" idx="113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3C81D3-3A9D-4D8A-825C-C475A1B7B9B8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TextBox 4"/>
          <p:cNvSpPr/>
          <p:nvPr/>
        </p:nvSpPr>
        <p:spPr>
          <a:xfrm>
            <a:off x="7347600" y="2120760"/>
            <a:ext cx="93492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Tw Cen MT"/>
                <a:ea typeface="+mn-ea"/>
              </a:rPr>
              <a:t>Foreclosures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TextBox 5"/>
          <p:cNvSpPr/>
          <p:nvPr/>
        </p:nvSpPr>
        <p:spPr>
          <a:xfrm>
            <a:off x="7347600" y="1620000"/>
            <a:ext cx="843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Tw Cen MT"/>
                <a:ea typeface="+mn-ea"/>
              </a:rPr>
              <a:t>Evictions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sldImg"/>
          </p:nvPr>
        </p:nvSpPr>
        <p:spPr>
          <a:xfrm>
            <a:off x="1617840" y="446040"/>
            <a:ext cx="5395680" cy="4047840"/>
          </a:xfrm>
          <a:prstGeom prst="rect">
            <a:avLst/>
          </a:prstGeom>
          <a:ln w="0">
            <a:noFill/>
          </a:ln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914400" y="4687560"/>
            <a:ext cx="7314840" cy="131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sldNum" idx="114"/>
          </p:nvPr>
        </p:nvSpPr>
        <p:spPr>
          <a:xfrm>
            <a:off x="5179320" y="6513840"/>
            <a:ext cx="3962160" cy="343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DBD006DE-CFD2-40A4-A65E-E1ED41697649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685800">
              <a:lnSpc>
                <a:spcPct val="90000"/>
              </a:lnSpc>
              <a:buNone/>
            </a:pPr>
            <a:r>
              <a:rPr b="0" lang="en-US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</a:t>
            </a:r>
            <a:r>
              <a:rPr b="0" lang="en-US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title style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6EC5020-9D30-4FBD-9A64-FD83300008AE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0307162-C8CB-4A3E-8F30-1A7DFFD9BCC8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dt" idx="2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 idx="2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2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A288EDE-5BB6-42B2-A0EF-8CD755757284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dt" idx="28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ftr" idx="2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sldNum" idx="30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6D6BD2-B864-4A84-8CC7-06DA66669A45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dt" idx="3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ftr" idx="3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6"/>
          <p:cNvSpPr>
            <a:spLocks noGrp="1"/>
          </p:cNvSpPr>
          <p:nvPr>
            <p:ph type="sldNum" idx="3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13E5B62-2F18-4D9F-A4F3-B7D105305C11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traight Connector 4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  <a:ea typeface="ＭＳ Ｐゴシック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Tw Cen MT"/>
                <a:ea typeface="ＭＳ Ｐゴシック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2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a0a2a5"/>
              </a:buClr>
              <a:buSzPct val="76000"/>
              <a:buFont typeface="Wingdings 3" charset="2"/>
              <a:buChar char=""/>
            </a:pPr>
            <a:r>
              <a:rPr b="0" lang="en-US" sz="2300" strike="noStrike" u="none">
                <a:solidFill>
                  <a:schemeClr val="dk2"/>
                </a:solidFill>
                <a:effectLst/>
                <a:uFillTx/>
                <a:latin typeface="Tw Cen MT"/>
                <a:ea typeface="ＭＳ Ｐゴシック"/>
              </a:rPr>
              <a:t>Second level</a:t>
            </a:r>
            <a:endParaRPr b="0" lang="en-US" sz="23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a0a2a5"/>
              </a:buClr>
              <a:buSzPct val="70000"/>
              <a:buFont typeface="Wingdings" charset="2"/>
              <a:buChar char="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traight Connector 4"/>
          <p:cNvSpPr/>
          <p:nvPr/>
        </p:nvSpPr>
        <p:spPr>
          <a:xfrm>
            <a:off x="304560" y="127404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  <a:ea typeface="ＭＳ Ｐゴシック"/>
            </a:endParaRPr>
          </a:p>
        </p:txBody>
      </p:sp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04920" y="599040"/>
            <a:ext cx="8229240" cy="609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Tw Cen MT"/>
                <a:ea typeface="ＭＳ Ｐゴシック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724280" y="76320"/>
            <a:ext cx="4114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400" strike="noStrike" u="none" cap="small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80880" y="1447920"/>
            <a:ext cx="8076960" cy="49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2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a0a2a5"/>
              </a:buClr>
              <a:buSzPct val="76000"/>
              <a:buFont typeface="Wingdings 3" charset="2"/>
              <a:buChar char=""/>
            </a:pPr>
            <a:r>
              <a:rPr b="0" lang="en-US" sz="23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Second level</a:t>
            </a:r>
            <a:endParaRPr b="0" lang="en-US" sz="23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a0a2a5"/>
              </a:buClr>
              <a:buSzPct val="70000"/>
              <a:buFont typeface="Wingdings" charset="2"/>
              <a:buChar char=""/>
            </a:pPr>
            <a:r>
              <a:rPr b="0" lang="en-US" sz="16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3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traight Connector 4"/>
          <p:cNvSpPr/>
          <p:nvPr/>
        </p:nvSpPr>
        <p:spPr>
          <a:xfrm>
            <a:off x="304560" y="127404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Rockwell"/>
              <a:ea typeface="ＭＳ Ｐゴシック"/>
            </a:endParaRPr>
          </a:p>
        </p:txBody>
      </p:sp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04920" y="599040"/>
            <a:ext cx="8229240" cy="609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Tw Cen MT"/>
                <a:ea typeface="ＭＳ Ｐゴシック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724280" y="76320"/>
            <a:ext cx="4114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400" strike="noStrike" u="none" cap="small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80880" y="1447920"/>
            <a:ext cx="8076960" cy="49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2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a0a2a5"/>
              </a:buClr>
              <a:buSzPct val="76000"/>
              <a:buFont typeface="Wingdings 3" charset="2"/>
              <a:buChar char=""/>
            </a:pPr>
            <a:r>
              <a:rPr b="0" lang="en-US" sz="23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Second level</a:t>
            </a:r>
            <a:endParaRPr b="0" lang="en-US" sz="23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a0a2a5"/>
              </a:buClr>
              <a:buSzPct val="70000"/>
              <a:buFont typeface="Wingdings" charset="2"/>
              <a:buChar char=""/>
            </a:pPr>
            <a:r>
              <a:rPr b="0" lang="en-US" sz="16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4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traight Connector 4"/>
          <p:cNvSpPr/>
          <p:nvPr/>
        </p:nvSpPr>
        <p:spPr>
          <a:xfrm>
            <a:off x="304560" y="127404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Rockwell"/>
              <a:ea typeface="ＭＳ Ｐゴシック"/>
            </a:endParaRPr>
          </a:p>
        </p:txBody>
      </p:sp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4920" y="599040"/>
            <a:ext cx="8534160" cy="609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Tw Cen MT"/>
                <a:ea typeface="ＭＳ Ｐゴシック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724280" y="76320"/>
            <a:ext cx="4114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400" strike="noStrike" u="none" cap="small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114800" y="1447920"/>
            <a:ext cx="4723920" cy="49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6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2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a0a2a5"/>
              </a:buClr>
              <a:buSzPct val="76000"/>
              <a:buFont typeface="Wingdings 3" charset="2"/>
              <a:buChar char=""/>
            </a:pPr>
            <a:r>
              <a:rPr b="0" lang="en-US" sz="23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Second level</a:t>
            </a:r>
            <a:endParaRPr b="0" lang="en-US" sz="23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a0a2a5"/>
              </a:buClr>
              <a:buSzPct val="70000"/>
              <a:buFont typeface="Wingdings" charset="2"/>
              <a:buChar char=""/>
            </a:pPr>
            <a:r>
              <a:rPr b="0" lang="en-US" sz="16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5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traight Connector 4"/>
          <p:cNvSpPr/>
          <p:nvPr/>
        </p:nvSpPr>
        <p:spPr>
          <a:xfrm>
            <a:off x="304560" y="127404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Rockwell"/>
              <a:ea typeface="ＭＳ Ｐゴシック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04920" y="599040"/>
            <a:ext cx="8229240" cy="609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Tw Cen MT"/>
                <a:ea typeface="ＭＳ Ｐゴシック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724280" y="76320"/>
            <a:ext cx="4114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400" strike="noStrike" u="none" cap="small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80880" y="1447920"/>
            <a:ext cx="8076960" cy="49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2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a0a2a5"/>
              </a:buClr>
              <a:buSzPct val="76000"/>
              <a:buFont typeface="Wingdings 3" charset="2"/>
              <a:buChar char=""/>
            </a:pPr>
            <a:r>
              <a:rPr b="0" lang="en-US" sz="23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Second level</a:t>
            </a:r>
            <a:endParaRPr b="0" lang="en-US" sz="23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a0a2a5"/>
              </a:buClr>
              <a:buSzPct val="70000"/>
              <a:buFont typeface="Wingdings" charset="2"/>
              <a:buChar char=""/>
            </a:pPr>
            <a:r>
              <a:rPr b="0" lang="en-US" sz="16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6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traight Connector 4"/>
          <p:cNvSpPr/>
          <p:nvPr/>
        </p:nvSpPr>
        <p:spPr>
          <a:xfrm>
            <a:off x="304560" y="127404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Rockwell"/>
              <a:ea typeface="ＭＳ Ｐゴシック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04920" y="599040"/>
            <a:ext cx="8534160" cy="609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chemeClr val="dk2"/>
                </a:solidFill>
                <a:effectLst/>
                <a:uFillTx/>
                <a:latin typeface="Tw Cen MT"/>
                <a:ea typeface="ＭＳ Ｐゴシック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724280" y="76320"/>
            <a:ext cx="4114440" cy="4568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1400" strike="noStrike" u="none" cap="small">
                <a:solidFill>
                  <a:schemeClr val="dk1"/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114800" y="1447920"/>
            <a:ext cx="4723920" cy="49525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6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Click to edit Master text styles</a:t>
            </a:r>
            <a:endParaRPr b="0" lang="en-US" sz="2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a0a2a5"/>
              </a:buClr>
              <a:buSzPct val="76000"/>
              <a:buFont typeface="Wingdings 3" charset="2"/>
              <a:buChar char=""/>
            </a:pPr>
            <a:r>
              <a:rPr b="0" lang="en-US" sz="23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Second level</a:t>
            </a:r>
            <a:endParaRPr b="0" lang="en-US" sz="23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a0a2a5"/>
              </a:buClr>
              <a:buSzPct val="70000"/>
              <a:buFont typeface="Wingdings" charset="2"/>
              <a:buChar char=""/>
            </a:pPr>
            <a:r>
              <a:rPr b="0" lang="en-US" sz="16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  <a:ea typeface="ＭＳ Ｐゴシック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8E63C11-DD8D-46A2-8F65-9A612B82D55C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dt" idx="3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ftr" idx="3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sldNum" idx="3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1A5E510F-BEE1-4159-A111-B4F9C1FF101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dt" idx="3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ftr" idx="3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sldNum" idx="3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44D953-BEA4-48CB-AEE1-D16DE9FB2E7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36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8003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dt" idx="4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ftr" idx="4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4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D662E45-4183-4CE5-9A5A-440775FF968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dt" idx="4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ftr" idx="4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sldNum" idx="4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8BCA794-EFA1-4327-A8D8-224BD8EB9D1C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dt" idx="4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ftr" idx="4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sldNum" idx="4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9DA86E-EEFA-4BD4-9B2E-991B1766FA91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dt" idx="49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ftr" idx="50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sldNum" idx="51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33A6CEE-6B46-41F2-887E-6FB2731FBC5E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300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630000" y="1681200"/>
            <a:ext cx="386784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630000" y="2505240"/>
            <a:ext cx="386784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6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6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dt" idx="52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ftr" idx="53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8"/>
          <p:cNvSpPr>
            <a:spLocks noGrp="1"/>
          </p:cNvSpPr>
          <p:nvPr>
            <p:ph type="sldNum" idx="54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C66E8E-C210-4EFA-8D8F-C754DE2FF35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dt" idx="5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ftr" idx="5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sldNum" idx="5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0EE034-36DA-4CCB-B7C8-AD1847794325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dt" idx="58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ftr" idx="5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sldNum" idx="60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21D6E73-A099-4B3A-9015-09ED9D979B1D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dt" idx="6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PlaceHolder 5"/>
          <p:cNvSpPr>
            <a:spLocks noGrp="1"/>
          </p:cNvSpPr>
          <p:nvPr>
            <p:ph type="ftr" idx="6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PlaceHolder 6"/>
          <p:cNvSpPr>
            <a:spLocks noGrp="1"/>
          </p:cNvSpPr>
          <p:nvPr>
            <p:ph type="sldNum" idx="6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F203943E-9543-4D94-B1DD-B85F29BE17C7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36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8003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9F292DC-4BC7-4E83-A9A0-AFBD7E89037F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dt" idx="6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 idx="6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 idx="6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34A8849-2494-467F-A1C7-6572FB314DEA}" type="slidenum">
              <a:rPr b="0" lang="en-US" sz="12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Tw Cen MT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3"/>
          <p:cNvSpPr/>
          <p:nvPr/>
        </p:nvSpPr>
        <p:spPr>
          <a:xfrm>
            <a:off x="914400" y="3664440"/>
            <a:ext cx="7314840" cy="1279080"/>
          </a:xfrm>
          <a:prstGeom prst="rect">
            <a:avLst/>
          </a:prstGeom>
          <a:noFill/>
          <a:ln cap="rnd" w="6350">
            <a:solidFill>
              <a:srgbClr val="727ca3"/>
            </a:solidFill>
            <a:round/>
          </a:ln>
          <a:effectLst>
            <a:outerShdw blurRad="3816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Gill Sans MT"/>
              <a:ea typeface="ＭＳ Ｐゴシック"/>
            </a:endParaRPr>
          </a:p>
        </p:txBody>
      </p:sp>
      <p:sp>
        <p:nvSpPr>
          <p:cNvPr id="146" name="Rectangle 5"/>
          <p:cNvSpPr/>
          <p:nvPr/>
        </p:nvSpPr>
        <p:spPr>
          <a:xfrm>
            <a:off x="914400" y="3664440"/>
            <a:ext cx="228240" cy="127908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3816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Gill Sans MT"/>
              <a:ea typeface="ＭＳ Ｐゴシック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228680" y="3902400"/>
            <a:ext cx="685764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 algn="r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dt" idx="67"/>
          </p:nvPr>
        </p:nvSpPr>
        <p:spPr>
          <a:xfrm>
            <a:off x="6400800" y="6354720"/>
            <a:ext cx="228564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ＭＳ Ｐゴシック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4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ＭＳ Ｐゴシック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ftr" idx="68"/>
          </p:nvPr>
        </p:nvSpPr>
        <p:spPr>
          <a:xfrm>
            <a:off x="2898720" y="6354720"/>
            <a:ext cx="347472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sldNum" idx="69"/>
          </p:nvPr>
        </p:nvSpPr>
        <p:spPr>
          <a:xfrm>
            <a:off x="1216080" y="6354720"/>
            <a:ext cx="1218960" cy="3664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1440" rIns="91440" tIns="45720" bIns="45720" anchor="t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4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ＭＳ Ｐゴシック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D91ED05-C0EB-4536-AF6F-16CED8058C46}" type="slidenum">
              <a:rPr b="0" lang="en-US" sz="1400" strike="noStrike" u="none">
                <a:solidFill>
                  <a:schemeClr val="dk2"/>
                </a:solidFill>
                <a:effectLst/>
                <a:uFillTx/>
                <a:latin typeface="Times New Roman"/>
                <a:ea typeface="ＭＳ Ｐゴシック"/>
              </a:rPr>
              <a:t>3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Rectangle 12"/>
          <p:cNvSpPr/>
          <p:nvPr/>
        </p:nvSpPr>
        <p:spPr>
          <a:xfrm>
            <a:off x="914400" y="5134680"/>
            <a:ext cx="7314840" cy="685440"/>
          </a:xfrm>
          <a:prstGeom prst="rect">
            <a:avLst/>
          </a:prstGeom>
          <a:noFill/>
          <a:ln cap="rnd" w="6350">
            <a:solidFill>
              <a:srgbClr val="9fb8cd"/>
            </a:solidFill>
            <a:round/>
          </a:ln>
          <a:effectLst>
            <a:outerShdw blurRad="3816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Gill Sans MT"/>
              <a:ea typeface="ＭＳ Ｐゴシック"/>
            </a:endParaRPr>
          </a:p>
        </p:txBody>
      </p:sp>
      <p:sp>
        <p:nvSpPr>
          <p:cNvPr id="152" name="Rectangle 13"/>
          <p:cNvSpPr/>
          <p:nvPr/>
        </p:nvSpPr>
        <p:spPr>
          <a:xfrm>
            <a:off x="914400" y="5134680"/>
            <a:ext cx="228240" cy="68544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38160" dir="5400000" dist="2556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rgbClr val="ffffff"/>
              </a:solidFill>
              <a:effectLst/>
              <a:uFillTx/>
              <a:latin typeface="Gill Sans MT"/>
              <a:ea typeface="ＭＳ Ｐゴシック"/>
            </a:endParaRPr>
          </a:p>
        </p:txBody>
      </p:sp>
      <p:sp>
        <p:nvSpPr>
          <p:cNvPr id="153" name="Subtitle 8"/>
          <p:cNvSpPr/>
          <p:nvPr/>
        </p:nvSpPr>
        <p:spPr>
          <a:xfrm>
            <a:off x="1219320" y="5211000"/>
            <a:ext cx="6857640" cy="5331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anchor="t">
            <a:noAutofit/>
          </a:bodyPr>
          <a:p>
            <a:pPr algn="r" defTabSz="914400">
              <a:lnSpc>
                <a:spcPct val="100000"/>
              </a:lnSpc>
              <a:spcBef>
                <a:spcPts val="601"/>
              </a:spcBef>
              <a:tabLst>
                <a:tab algn="l" pos="0"/>
              </a:tabLst>
            </a:pPr>
            <a:endParaRPr b="0" lang="en-US" sz="2000" strike="noStrike" u="none">
              <a:solidFill>
                <a:schemeClr val="dk2"/>
              </a:solidFill>
              <a:effectLst/>
              <a:uFillTx/>
              <a:latin typeface="Arial"/>
              <a:ea typeface="ＭＳ Ｐゴシック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traight Connector 4"/>
          <p:cNvSpPr/>
          <p:nvPr/>
        </p:nvSpPr>
        <p:spPr>
          <a:xfrm>
            <a:off x="457200" y="1143000"/>
            <a:ext cx="8229600" cy="360"/>
          </a:xfrm>
          <a:prstGeom prst="line">
            <a:avLst/>
          </a:prstGeom>
          <a:ln w="9525">
            <a:solidFill>
              <a:srgbClr val="9fb8cd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  <a:ea typeface="ＭＳ Ｐゴシック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22924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3200" strike="noStrike" u="none">
                <a:solidFill>
                  <a:schemeClr val="dk2"/>
                </a:solidFill>
                <a:effectLst/>
                <a:uFillTx/>
                <a:latin typeface="Arial"/>
                <a:ea typeface="ＭＳ Ｐゴシック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57200" y="1219320"/>
            <a:ext cx="8229240" cy="493740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marL="272880" indent="-272880">
              <a:lnSpc>
                <a:spcPct val="100000"/>
              </a:lnSpc>
              <a:spcBef>
                <a:spcPts val="601"/>
              </a:spcBef>
              <a:buClr>
                <a:srgbClr val="727ca3"/>
              </a:buClr>
              <a:buSzPct val="76000"/>
              <a:buFont typeface="Wingdings 3" charset="2"/>
              <a:buChar char=""/>
            </a:pPr>
            <a:r>
              <a:rPr b="0" lang="en-US" sz="26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Click to edit Master text styles</a:t>
            </a:r>
            <a:endParaRPr b="0" lang="en-US" sz="2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547560" indent="-272880">
              <a:lnSpc>
                <a:spcPct val="100000"/>
              </a:lnSpc>
              <a:spcBef>
                <a:spcPts val="499"/>
              </a:spcBef>
              <a:buClr>
                <a:srgbClr val="9fb8cd"/>
              </a:buClr>
              <a:buSzPct val="76000"/>
              <a:buFont typeface="Wingdings 3" charset="2"/>
              <a:buChar char=""/>
            </a:pPr>
            <a:r>
              <a:rPr b="0" lang="en-US" sz="2300" strike="noStrike" u="none">
                <a:solidFill>
                  <a:schemeClr val="dk2"/>
                </a:solidFill>
                <a:effectLst/>
                <a:uFillTx/>
                <a:latin typeface="Arial"/>
                <a:ea typeface="ＭＳ Ｐゴシック"/>
              </a:rPr>
              <a:t>Second level</a:t>
            </a:r>
            <a:endParaRPr b="0" lang="en-US" sz="23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2" marL="822240" indent="-228600">
              <a:lnSpc>
                <a:spcPct val="100000"/>
              </a:lnSpc>
              <a:spcBef>
                <a:spcPts val="499"/>
              </a:spcBef>
              <a:buClr>
                <a:srgbClr val="bcbcbc"/>
              </a:buClr>
              <a:buSzPct val="76000"/>
              <a:buFont typeface="Wingdings 3" charset="2"/>
              <a:buChar char="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3" marL="1096920" indent="-228600">
              <a:lnSpc>
                <a:spcPct val="100000"/>
              </a:lnSpc>
              <a:spcBef>
                <a:spcPts val="400"/>
              </a:spcBef>
              <a:buClr>
                <a:srgbClr val="8ba2b4"/>
              </a:buClr>
              <a:buSzPct val="70000"/>
              <a:buFont typeface="Wingdings" charset="2"/>
              <a:buChar char="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4" marL="1371600" indent="-228600">
              <a:lnSpc>
                <a:spcPct val="100000"/>
              </a:lnSpc>
              <a:spcBef>
                <a:spcPts val="300"/>
              </a:spcBef>
              <a:buClr>
                <a:srgbClr val="9fb8cd"/>
              </a:buClr>
              <a:buSzPct val="70000"/>
              <a:buFont typeface="Wingdings" charset="2"/>
              <a:buChar char=""/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rial"/>
                <a:ea typeface="ＭＳ Ｐゴシック"/>
              </a:rPr>
              <a:t>Fifth level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dt" idx="7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ftr" idx="7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sldNum" idx="7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303585-C0CC-480C-BDCA-402E04C157A5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Default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dt" idx="7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ftr" idx="7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PlaceHolder 5"/>
          <p:cNvSpPr>
            <a:spLocks noGrp="1"/>
          </p:cNvSpPr>
          <p:nvPr>
            <p:ph type="sldNum" idx="7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F90BF6-F319-4BEF-8A27-5374D24F918E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Default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543720" y="365040"/>
            <a:ext cx="197136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28560" y="365040"/>
            <a:ext cx="5800320" cy="5811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dt" idx="7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ftr" idx="7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PlaceHolder 5"/>
          <p:cNvSpPr>
            <a:spLocks noGrp="1"/>
          </p:cNvSpPr>
          <p:nvPr>
            <p:ph type="sldNum" idx="7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F4BCB25-D2B8-4450-B900-F3FB6530B98B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dt" idx="79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ftr" idx="80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sldNum" idx="81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A0ED73D-AC93-4E6F-935F-E79CB383B44A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60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6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dt" idx="82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ftr" idx="83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sldNum" idx="84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7CE5E79-EBE4-4916-A2F1-D4A7CB8B43EF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dt" idx="85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ftr" idx="86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sldNum" idx="87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AFA2C2C-3B1C-4276-8F16-95207537B377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3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300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30000" y="1681200"/>
            <a:ext cx="386784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30000" y="2505240"/>
            <a:ext cx="386784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6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6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92" name="PlaceHolder 6"/>
          <p:cNvSpPr>
            <a:spLocks noGrp="1"/>
          </p:cNvSpPr>
          <p:nvPr>
            <p:ph type="dt" idx="88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PlaceHolder 7"/>
          <p:cNvSpPr>
            <a:spLocks noGrp="1"/>
          </p:cNvSpPr>
          <p:nvPr>
            <p:ph type="ftr" idx="89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PlaceHolder 8"/>
          <p:cNvSpPr>
            <a:spLocks noGrp="1"/>
          </p:cNvSpPr>
          <p:nvPr>
            <p:ph type="sldNum" idx="90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BA6F92F-8BF1-41D9-8143-D25C3E786C5A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1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traight Connector 4"/>
          <p:cNvSpPr/>
          <p:nvPr/>
        </p:nvSpPr>
        <p:spPr>
          <a:xfrm>
            <a:off x="304560" y="127404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04920" y="599040"/>
            <a:ext cx="8229240" cy="60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724280" y="76320"/>
            <a:ext cx="4114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400" strike="noStrike" u="none" cap="small">
                <a:solidFill>
                  <a:schemeClr val="dk1"/>
                </a:solidFill>
                <a:effectLst/>
                <a:uFillTx/>
                <a:latin typeface="Tw Cen MT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380880" y="1447920"/>
            <a:ext cx="8076960" cy="49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44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4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dt" idx="9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ftr" idx="9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sldNum" idx="9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B7C88F5-CB6E-46EF-980D-4787681394AE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dt" idx="9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ftr" idx="9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sldNum" idx="9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A754B58-B730-4C49-96EB-88B8C6FE88B5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1" marL="6858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Second level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2" marL="11430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Third level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3" marL="16002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Fourth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  <a:p>
            <a:pPr lvl="4" marL="2057400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Fifth level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dt" idx="9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ftr" idx="9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PlaceHolder 6"/>
          <p:cNvSpPr>
            <a:spLocks noGrp="1"/>
          </p:cNvSpPr>
          <p:nvPr>
            <p:ph type="sldNum" idx="9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EC2719A-D051-4370-A63F-1EC43BAAB015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30000" y="457200"/>
            <a:ext cx="2948760" cy="1599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 Display"/>
              </a:rPr>
              <a:t>Click to edit Master title style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3887280" y="987480"/>
            <a:ext cx="4628880" cy="4873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2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icon to add picture</a:t>
            </a:r>
            <a:endParaRPr b="0" lang="en-US" sz="32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630000" y="2057400"/>
            <a:ext cx="2948760" cy="3811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Aptos"/>
              </a:rPr>
              <a:t>Click to edit Master text styles</a:t>
            </a:r>
            <a:endParaRPr b="0" lang="en-US" sz="16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 type="dt" idx="10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PlaceHolder 5"/>
          <p:cNvSpPr>
            <a:spLocks noGrp="1"/>
          </p:cNvSpPr>
          <p:nvPr>
            <p:ph type="ftr" idx="10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PlaceHolder 6"/>
          <p:cNvSpPr>
            <a:spLocks noGrp="1"/>
          </p:cNvSpPr>
          <p:nvPr>
            <p:ph type="sldNum" idx="10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4C943C5-1169-4ECB-A4C6-7D99269C1543}" type="slidenum">
              <a:rPr b="0" lang="en-US" sz="1200" strike="noStrike" u="none">
                <a:solidFill>
                  <a:schemeClr val="dk1">
                    <a:tint val="82000"/>
                  </a:schemeClr>
                </a:solidFill>
                <a:effectLst/>
                <a:uFillTx/>
                <a:latin typeface="Aptos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2_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traight Connector 4"/>
          <p:cNvSpPr/>
          <p:nvPr/>
        </p:nvSpPr>
        <p:spPr>
          <a:xfrm>
            <a:off x="304560" y="1274040"/>
            <a:ext cx="8229600" cy="360"/>
          </a:xfrm>
          <a:prstGeom prst="line">
            <a:avLst/>
          </a:prstGeom>
          <a:ln w="9525">
            <a:solidFill>
              <a:srgbClr val="a0a2a5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t">
            <a:noAutofit/>
          </a:bodyPr>
          <a:p>
            <a:endParaRPr b="0" lang="en-US" sz="18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04920" y="599040"/>
            <a:ext cx="8534160" cy="609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724280" y="76320"/>
            <a:ext cx="4114440" cy="456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r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400" strike="noStrike" u="none" cap="small">
                <a:solidFill>
                  <a:schemeClr val="dk1"/>
                </a:solidFill>
                <a:effectLst/>
                <a:uFillTx/>
                <a:latin typeface="Tw Cen MT"/>
              </a:rPr>
              <a:t>Click to edit Master text styles</a:t>
            </a:r>
            <a:endParaRPr b="0" lang="en-US" sz="1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114800" y="1447920"/>
            <a:ext cx="4723920" cy="495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Click to 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404040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lt2">
                    <a:lumMod val="25000"/>
                  </a:schemeClr>
                </a:solidFill>
                <a:effectLst/>
                <a:uFillTx/>
                <a:latin typeface="Tw Cen MT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788652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7BE24A20-2BE6-4A0D-9B2C-C3FFEBAFDAB2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23880" y="1709640"/>
            <a:ext cx="7886520" cy="2852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45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4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23880" y="4589640"/>
            <a:ext cx="788652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en-US" sz="18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37C8703-6592-4117-A891-2B778BF01D98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2856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29240" y="1825560"/>
            <a:ext cx="3885840" cy="4350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dt" idx="16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ftr" idx="17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sldNum" idx="18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8FB5398-E597-460E-898E-55730EDE5CE9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3000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3300" strike="noStrike" u="none">
                <a:solidFill>
                  <a:schemeClr val="dk1"/>
                </a:solidFill>
                <a:effectLst/>
                <a:uFillTx/>
                <a:latin typeface="Calibri Light"/>
              </a:rPr>
              <a:t>Click to edit Master title style</a:t>
            </a:r>
            <a:endParaRPr b="0" lang="en-US" sz="33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30000" y="1681200"/>
            <a:ext cx="386784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30000" y="2505240"/>
            <a:ext cx="386784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29240" y="1681200"/>
            <a:ext cx="3886920" cy="823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29240" y="2505240"/>
            <a:ext cx="3886920" cy="3684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171360" indent="-171360" defTabSz="685800">
              <a:lnSpc>
                <a:spcPct val="90000"/>
              </a:lnSpc>
              <a:spcBef>
                <a:spcPts val="751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21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Edit Master text styles</a:t>
            </a:r>
            <a:endParaRPr b="0" lang="en-US" sz="21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1" marL="5144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8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  <a:endParaRPr b="0" lang="en-US" sz="1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2" marL="8571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  <a:endParaRPr b="0" lang="en-US" sz="15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3" marL="120024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lvl="4" marL="1542960" indent="-171360" defTabSz="685800">
              <a:lnSpc>
                <a:spcPct val="90000"/>
              </a:lnSpc>
              <a:spcBef>
                <a:spcPts val="374"/>
              </a:spcBef>
              <a:buClr>
                <a:srgbClr val="545454"/>
              </a:buClr>
              <a:buFont typeface="Arial"/>
              <a:buChar char="•"/>
            </a:pPr>
            <a:r>
              <a:rPr b="0" lang="en-US" sz="1350" strike="noStrike" u="non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  <a:endParaRPr b="0" lang="en-US" sz="135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F63DFE5-639C-4651-B50F-B805EC42B7F9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3</a:t>
            </a:fld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2"/>
    <p:sldLayoutId id="2147483683" r:id="rId3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ti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www.shimberg.ufl.edu/" TargetMode="External"/><Relationship Id="rId2" Type="http://schemas.openxmlformats.org/officeDocument/2006/relationships/hyperlink" Target="http://flhousing.data.shimberg.ufl.edu/" TargetMode="External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tif"/><Relationship Id="rId3" Type="http://schemas.openxmlformats.org/officeDocument/2006/relationships/chart" Target="../charts/chart1.xml"/><Relationship Id="rId4" Type="http://schemas.openxmlformats.org/officeDocument/2006/relationships/slideLayout" Target="../slideLayouts/slideLayout6.xml"/><Relationship Id="rId5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tif"/><Relationship Id="rId3" Type="http://schemas.openxmlformats.org/officeDocument/2006/relationships/slideLayout" Target="../slideLayouts/slideLayout32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tif"/><Relationship Id="rId3" Type="http://schemas.openxmlformats.org/officeDocument/2006/relationships/slideLayout" Target="../slideLayouts/slideLayout32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tif"/><Relationship Id="rId3" Type="http://schemas.openxmlformats.org/officeDocument/2006/relationships/chart" Target="../charts/chart2.xml"/><Relationship Id="rId4" Type="http://schemas.openxmlformats.org/officeDocument/2006/relationships/slideLayout" Target="../slideLayouts/slideLayout14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tif"/><Relationship Id="rId3" Type="http://schemas.openxmlformats.org/officeDocument/2006/relationships/slideLayout" Target="../slideLayouts/slideLayout23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2.png"/><Relationship Id="rId7" Type="http://schemas.openxmlformats.org/officeDocument/2006/relationships/image" Target="../media/image3.tif"/><Relationship Id="rId8" Type="http://schemas.openxmlformats.org/officeDocument/2006/relationships/slideLayout" Target="../slideLayouts/slideLayout23.xml"/><Relationship Id="rId9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tif"/><Relationship Id="rId3" Type="http://schemas.openxmlformats.org/officeDocument/2006/relationships/chart" Target="../charts/chart3.xml"/><Relationship Id="rId4" Type="http://schemas.openxmlformats.org/officeDocument/2006/relationships/slideLayout" Target="../slideLayouts/slideLayout42.xml"/><Relationship Id="rId5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slideLayout" Target="../slideLayouts/slideLayout6.xml"/><Relationship Id="rId7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/>
          </p:nvPr>
        </p:nvSpPr>
        <p:spPr>
          <a:xfrm>
            <a:off x="228600" y="4577760"/>
            <a:ext cx="8915040" cy="1878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6858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Bay County Housing Trends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Shimberg Center for Housing Studies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October 2025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pSp>
        <p:nvGrpSpPr>
          <p:cNvPr id="221" name="Group 1"/>
          <p:cNvGrpSpPr/>
          <p:nvPr/>
        </p:nvGrpSpPr>
        <p:grpSpPr>
          <a:xfrm>
            <a:off x="6815160" y="6179400"/>
            <a:ext cx="2006640" cy="554400"/>
            <a:chOff x="6815160" y="6179400"/>
            <a:chExt cx="2006640" cy="554400"/>
          </a:xfrm>
        </p:grpSpPr>
        <p:pic>
          <p:nvPicPr>
            <p:cNvPr id="222" name="Picture 3" descr=""/>
            <p:cNvPicPr/>
            <p:nvPr/>
          </p:nvPicPr>
          <p:blipFill>
            <a:blip r:embed="rId1"/>
            <a:stretch/>
          </p:blipFill>
          <p:spPr>
            <a:xfrm>
              <a:off x="7422840" y="6179400"/>
              <a:ext cx="1398960" cy="55440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23" name="Picture 4" descr=""/>
            <p:cNvPicPr/>
            <p:nvPr/>
          </p:nvPicPr>
          <p:blipFill>
            <a:blip r:embed="rId2"/>
            <a:stretch/>
          </p:blipFill>
          <p:spPr>
            <a:xfrm>
              <a:off x="6815160" y="6232320"/>
              <a:ext cx="453240" cy="449280"/>
            </a:xfrm>
            <a:prstGeom prst="rect">
              <a:avLst/>
            </a:prstGeom>
            <a:noFill/>
            <a:ln w="0">
              <a:noFill/>
            </a:ln>
          </p:spPr>
        </p:pic>
      </p:grpSp>
      <p:pic>
        <p:nvPicPr>
          <p:cNvPr id="224" name="Picture 7" descr=""/>
          <p:cNvPicPr/>
          <p:nvPr/>
        </p:nvPicPr>
        <p:blipFill>
          <a:blip r:embed="rId3"/>
          <a:srcRect l="5295" t="1841" r="0" b="0"/>
          <a:stretch/>
        </p:blipFill>
        <p:spPr>
          <a:xfrm>
            <a:off x="0" y="0"/>
            <a:ext cx="9151920" cy="4257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28560" y="365040"/>
            <a:ext cx="7886520" cy="1325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Contact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228600" y="5002920"/>
            <a:ext cx="8915040" cy="1665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6858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Shimberg Center for Housing Studies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352-273-1192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Main site: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Tw Cen MT"/>
                <a:hlinkClick r:id="rId1"/>
              </a:rPr>
              <a:t>http://www.shimberg.ufl.edu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indent="0" defTabSz="685800">
              <a:lnSpc>
                <a:spcPct val="9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Data clearinghouse: </a:t>
            </a: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Tw Cen MT"/>
                <a:hlinkClick r:id="rId2"/>
              </a:rPr>
              <a:t>http://flhousing.data.shimberg.ufl.edu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pic>
        <p:nvPicPr>
          <p:cNvPr id="274" name="Picture 1" descr=""/>
          <p:cNvPicPr/>
          <p:nvPr/>
        </p:nvPicPr>
        <p:blipFill>
          <a:blip r:embed="rId3"/>
          <a:srcRect l="0" t="0" r="16373" b="21621"/>
          <a:stretch/>
        </p:blipFill>
        <p:spPr>
          <a:xfrm>
            <a:off x="0" y="0"/>
            <a:ext cx="9143640" cy="5002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36320" y="312480"/>
            <a:ext cx="8470800" cy="886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Changes in Bay County’s home prices closely mirror statewide trends.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26" name="Text Box 5"/>
          <p:cNvSpPr/>
          <p:nvPr/>
        </p:nvSpPr>
        <p:spPr>
          <a:xfrm>
            <a:off x="436320" y="6090480"/>
            <a:ext cx="6098400" cy="3996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0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Source: Shimberg Center analysis of Florida Department of Revenue, Sales Data Files. All values in 2024 dollars to correct for inflation.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Rectangle 5"/>
          <p:cNvSpPr/>
          <p:nvPr/>
        </p:nvSpPr>
        <p:spPr>
          <a:xfrm>
            <a:off x="436320" y="5850000"/>
            <a:ext cx="787032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12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w Cen MT"/>
                <a:ea typeface="MS Gothic"/>
              </a:rPr>
              <a:t>Median Single Family Home Sale Price, Bay County &amp; Florida, 2004-2024 (2024 $)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TextBox 10"/>
          <p:cNvSpPr/>
          <p:nvPr/>
        </p:nvSpPr>
        <p:spPr>
          <a:xfrm>
            <a:off x="7365240" y="2072520"/>
            <a:ext cx="934920" cy="52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accent1"/>
                </a:solidFill>
                <a:effectLst/>
                <a:uFillTx/>
                <a:latin typeface="Tw Cen MT"/>
              </a:rPr>
              <a:t>Bay County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TextBox 11"/>
          <p:cNvSpPr/>
          <p:nvPr/>
        </p:nvSpPr>
        <p:spPr>
          <a:xfrm>
            <a:off x="7347600" y="1620000"/>
            <a:ext cx="70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Florida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0" name="Group 14"/>
          <p:cNvGrpSpPr/>
          <p:nvPr/>
        </p:nvGrpSpPr>
        <p:grpSpPr>
          <a:xfrm>
            <a:off x="6947280" y="6183720"/>
            <a:ext cx="1771560" cy="501120"/>
            <a:chOff x="6947280" y="6183720"/>
            <a:chExt cx="1771560" cy="501120"/>
          </a:xfrm>
        </p:grpSpPr>
        <p:pic>
          <p:nvPicPr>
            <p:cNvPr id="231" name="Picture 15" descr=""/>
            <p:cNvPicPr/>
            <p:nvPr/>
          </p:nvPicPr>
          <p:blipFill>
            <a:blip r:embed="rId1"/>
            <a:stretch/>
          </p:blipFill>
          <p:spPr>
            <a:xfrm>
              <a:off x="7484040" y="6183720"/>
              <a:ext cx="1234800" cy="501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32" name="Picture 16" descr=""/>
            <p:cNvPicPr/>
            <p:nvPr/>
          </p:nvPicPr>
          <p:blipFill>
            <a:blip r:embed="rId2"/>
            <a:stretch/>
          </p:blipFill>
          <p:spPr>
            <a:xfrm>
              <a:off x="6947280" y="6231240"/>
              <a:ext cx="399960" cy="40608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233" name="Chart 2"/>
          <p:cNvGraphicFramePr/>
          <p:nvPr/>
        </p:nvGraphicFramePr>
        <p:xfrm>
          <a:off x="626400" y="1199520"/>
          <a:ext cx="7100640" cy="444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442440" y="33480"/>
            <a:ext cx="8470800" cy="9903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Affordable Housing Terminology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33520" y="1313280"/>
            <a:ext cx="8000640" cy="51631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lvl="1" marL="227160" indent="-22716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404040"/>
              </a:buClr>
              <a:buSzPct val="76000"/>
              <a:buFont typeface="Wingdings 3" charset="2"/>
              <a:buChar char="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Housing is usually considered to be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affordable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 if it costs no more than 30% of household income.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227160" indent="-22716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404040"/>
              </a:buClr>
              <a:buSzPct val="76000"/>
              <a:buFont typeface="Wingdings 3" charset="2"/>
              <a:buChar char=""/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Cost burdened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: Paying more than 30% of income for owner or renter costs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227160" indent="-22716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404040"/>
              </a:buClr>
              <a:buSzPct val="76000"/>
              <a:buFont typeface="Wingdings 3" charset="2"/>
              <a:buChar char=""/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Severely cost burdened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: Paying more than 50% of income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lvl="1" marL="227160" indent="-22716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Clr>
                <a:srgbClr val="404040"/>
              </a:buClr>
              <a:buSzPct val="76000"/>
              <a:buFont typeface="Wingdings 3" charset="2"/>
              <a:buChar char=""/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Area median income (AMI)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: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Used to create standard income measures across places and household sizes, expressed as % AMI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601"/>
              </a:spcBef>
              <a:spcAft>
                <a:spcPts val="1199"/>
              </a:spcAft>
              <a:buNone/>
            </a:pPr>
            <a:endParaRPr b="0" lang="en-US" sz="21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74680"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17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236" name="Group 3"/>
          <p:cNvGrpSpPr/>
          <p:nvPr/>
        </p:nvGrpSpPr>
        <p:grpSpPr>
          <a:xfrm>
            <a:off x="6947280" y="6183720"/>
            <a:ext cx="1771560" cy="501120"/>
            <a:chOff x="6947280" y="6183720"/>
            <a:chExt cx="1771560" cy="501120"/>
          </a:xfrm>
        </p:grpSpPr>
        <p:pic>
          <p:nvPicPr>
            <p:cNvPr id="237" name="Picture 4" descr=""/>
            <p:cNvPicPr/>
            <p:nvPr/>
          </p:nvPicPr>
          <p:blipFill>
            <a:blip r:embed="rId1"/>
            <a:stretch/>
          </p:blipFill>
          <p:spPr>
            <a:xfrm>
              <a:off x="7484040" y="6183720"/>
              <a:ext cx="1234800" cy="501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38" name="Picture 5" descr=""/>
            <p:cNvPicPr/>
            <p:nvPr/>
          </p:nvPicPr>
          <p:blipFill>
            <a:blip r:embed="rId2"/>
            <a:stretch/>
          </p:blipFill>
          <p:spPr>
            <a:xfrm>
              <a:off x="6947280" y="6231240"/>
              <a:ext cx="399960" cy="4060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466560" y="384120"/>
            <a:ext cx="8253720" cy="63972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2025 Bay County Income (% AMI) and Housing Cost Limits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40" name="Content Placeholder 3"/>
          <p:cNvGraphicFramePr/>
          <p:nvPr/>
        </p:nvGraphicFramePr>
        <p:xfrm>
          <a:off x="466560" y="1219320"/>
          <a:ext cx="8229240" cy="4843080"/>
        </p:xfrm>
        <a:graphic>
          <a:graphicData uri="http://schemas.openxmlformats.org/drawingml/2006/table">
            <a:tbl>
              <a:tblPr/>
              <a:tblGrid>
                <a:gridCol w="1560960"/>
                <a:gridCol w="2045880"/>
                <a:gridCol w="1575000"/>
                <a:gridCol w="1222200"/>
                <a:gridCol w="1824480"/>
              </a:tblGrid>
              <a:tr h="2361960">
                <a:tc>
                  <a:txBody>
                    <a:bodyPr lIns="137160" rIns="137160" tIns="137160" bIns="13716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Income level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137160" marR="137160">
                    <a:lnL w="56880">
                      <a:noFill/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rgbClr val="02336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Annual income range </a:t>
                      </a:r>
                      <a:br>
                        <a:rPr sz="2000"/>
                      </a:br>
                      <a:r>
                        <a:rPr b="1" lang="en-US" sz="20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(1-4 person household)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rgbClr val="02336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Hourly wage, 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1 full-time job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rgbClr val="02336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Hourly wage, 2 full-time jobs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rgbClr val="023366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lt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Max. affordable monthly housing cost (1-3 bedroom unit)</a:t>
                      </a:r>
                      <a:endParaRPr b="0" lang="en-US" sz="2000" strike="noStrike" u="none">
                        <a:solidFill>
                          <a:srgbClr val="ffffff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6480">
                      <a:solidFill>
                        <a:srgbClr val="ffffff"/>
                      </a:solidFill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noFill/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rgbClr val="023366"/>
                    </a:solidFill>
                  </a:tcPr>
                </a:tc>
              </a:tr>
              <a:tr h="84996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50% AMI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56880">
                      <a:noFill/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rgbClr val="d5d7e0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$32,950-$47,050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$16-$23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-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$882-$1,223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  <a:tr h="84996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80% AMI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56880">
                      <a:noFill/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rgbClr val="ebecf0"/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$52,720-$75,280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$25-$36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$14-$18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$1,412-$1,958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78048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chemeClr val="dk1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120% AMI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91440" marR="91440">
                    <a:lnL w="56880">
                      <a:noFill/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$79,080-$112,920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$38-$54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$22-$27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6480">
                      <a:solidFill>
                        <a:srgbClr val="ffffff"/>
                      </a:solidFill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 lIns="7560" rIns="7560" tIns="7560" bIns="0" anchor="ctr">
                      <a:noAutofit/>
                    </a:bodyPr>
                    <a:p>
                      <a:pPr algn="r" defTabSz="914400">
                        <a:lnSpc>
                          <a:spcPct val="100000"/>
                        </a:lnSpc>
                      </a:pPr>
                      <a:r>
                        <a:rPr b="1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w Cen MT"/>
                          <a:ea typeface="ＭＳ Ｐゴシック"/>
                        </a:rPr>
                        <a:t>$2,118-$2,937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anchor="ctr" marL="7560" marR="7560">
                    <a:lnL w="6480">
                      <a:solidFill>
                        <a:srgbClr val="ffffff"/>
                      </a:solidFill>
                      <a:prstDash val="solid"/>
                    </a:lnL>
                    <a:lnR w="56880">
                      <a:noFill/>
                      <a:prstDash val="solid"/>
                    </a:lnR>
                    <a:lnT w="56880">
                      <a:solidFill>
                        <a:srgbClr val="ffffff"/>
                      </a:solidFill>
                      <a:prstDash val="solid"/>
                    </a:lnT>
                    <a:lnB w="5688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41" name="Rectangle 1"/>
          <p:cNvSpPr/>
          <p:nvPr/>
        </p:nvSpPr>
        <p:spPr>
          <a:xfrm>
            <a:off x="373680" y="6327360"/>
            <a:ext cx="860832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Aft>
                <a:spcPts val="601"/>
              </a:spcAft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http://flhousingdata.shimberg.ufl.edu/income-and-rent-limits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2" name="Group 4"/>
          <p:cNvGrpSpPr/>
          <p:nvPr/>
        </p:nvGrpSpPr>
        <p:grpSpPr>
          <a:xfrm>
            <a:off x="6947280" y="6183720"/>
            <a:ext cx="1771560" cy="501120"/>
            <a:chOff x="6947280" y="6183720"/>
            <a:chExt cx="1771560" cy="501120"/>
          </a:xfrm>
        </p:grpSpPr>
        <p:pic>
          <p:nvPicPr>
            <p:cNvPr id="243" name="Picture 5" descr=""/>
            <p:cNvPicPr/>
            <p:nvPr/>
          </p:nvPicPr>
          <p:blipFill>
            <a:blip r:embed="rId1"/>
            <a:stretch/>
          </p:blipFill>
          <p:spPr>
            <a:xfrm>
              <a:off x="7484040" y="6183720"/>
              <a:ext cx="1234800" cy="501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44" name="Picture 6" descr=""/>
            <p:cNvPicPr/>
            <p:nvPr/>
          </p:nvPicPr>
          <p:blipFill>
            <a:blip r:embed="rId2"/>
            <a:stretch/>
          </p:blipFill>
          <p:spPr>
            <a:xfrm>
              <a:off x="6947280" y="6231240"/>
              <a:ext cx="399960" cy="4060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368640" y="115560"/>
            <a:ext cx="8453160" cy="94644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Very low-income owners make up the largest group of cost-burdened households in Bay County.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Tw Cen MT"/>
            </a:endParaRPr>
          </a:p>
        </p:txBody>
      </p:sp>
      <p:sp>
        <p:nvSpPr>
          <p:cNvPr id="246" name="Text Box 5"/>
          <p:cNvSpPr/>
          <p:nvPr/>
        </p:nvSpPr>
        <p:spPr>
          <a:xfrm>
            <a:off x="368640" y="6369840"/>
            <a:ext cx="6571080" cy="4305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Source: Shimberg Center tabulation of U.S. Census Bureau, 2023 American Community Survey. Student-headed, non-family households excluded. 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7" name="Rectangle 2"/>
          <p:cNvSpPr/>
          <p:nvPr/>
        </p:nvSpPr>
        <p:spPr>
          <a:xfrm>
            <a:off x="368640" y="5880960"/>
            <a:ext cx="79059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Tw Cen MT"/>
                <a:ea typeface="MS Gothic"/>
              </a:rPr>
              <a:t>Cost Burdened Households by Income as a Percentage of Area Median Income (AMI), Bay County, 2023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48" name="Group 7"/>
          <p:cNvGrpSpPr/>
          <p:nvPr/>
        </p:nvGrpSpPr>
        <p:grpSpPr>
          <a:xfrm>
            <a:off x="7498080" y="6369840"/>
            <a:ext cx="1323720" cy="364320"/>
            <a:chOff x="7498080" y="6369840"/>
            <a:chExt cx="1323720" cy="364320"/>
          </a:xfrm>
        </p:grpSpPr>
        <p:pic>
          <p:nvPicPr>
            <p:cNvPr id="249" name="Picture 8" descr=""/>
            <p:cNvPicPr/>
            <p:nvPr/>
          </p:nvPicPr>
          <p:blipFill>
            <a:blip r:embed="rId1"/>
            <a:stretch/>
          </p:blipFill>
          <p:spPr>
            <a:xfrm>
              <a:off x="7899120" y="6369840"/>
              <a:ext cx="922680" cy="3643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50" name="Picture 9" descr=""/>
            <p:cNvPicPr/>
            <p:nvPr/>
          </p:nvPicPr>
          <p:blipFill>
            <a:blip r:embed="rId2"/>
            <a:stretch/>
          </p:blipFill>
          <p:spPr>
            <a:xfrm>
              <a:off x="7498080" y="6404400"/>
              <a:ext cx="298800" cy="295200"/>
            </a:xfrm>
            <a:prstGeom prst="rect">
              <a:avLst/>
            </a:prstGeom>
            <a:noFill/>
            <a:ln w="0">
              <a:noFill/>
            </a:ln>
          </p:spPr>
        </p:pic>
      </p:grpSp>
      <p:graphicFrame>
        <p:nvGraphicFramePr>
          <p:cNvPr id="251" name="Chart 1"/>
          <p:cNvGraphicFramePr/>
          <p:nvPr/>
        </p:nvGraphicFramePr>
        <p:xfrm>
          <a:off x="371880" y="1064160"/>
          <a:ext cx="8449920" cy="4601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405360" y="241560"/>
            <a:ext cx="7797960" cy="65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28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Housing costs outpace wages for many occupations. 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3" name="Content Placeholder 3"/>
          <p:cNvSpPr/>
          <p:nvPr/>
        </p:nvSpPr>
        <p:spPr>
          <a:xfrm>
            <a:off x="470160" y="1071720"/>
            <a:ext cx="8203680" cy="435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rmAutofit/>
          </a:bodyPr>
          <a:p>
            <a:pPr marL="343080" indent="-343080" defTabSz="457200">
              <a:lnSpc>
                <a:spcPct val="124000"/>
              </a:lnSpc>
              <a:spcBef>
                <a:spcPts val="10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Panama City MSA housing wage: $30.94/hour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24000"/>
              </a:lnSpc>
              <a:spcBef>
                <a:spcPts val="10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A full-time worker would need to earn this amount to rent a typical 2BR apartment (HUD Fair Market Rent 2025: $1,609/mo).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defTabSz="457200">
              <a:lnSpc>
                <a:spcPct val="124000"/>
              </a:lnSpc>
              <a:spcBef>
                <a:spcPts val="1001"/>
              </a:spcBef>
              <a:buClr>
                <a:srgbClr val="023366"/>
              </a:buClr>
              <a:buSzPct val="76000"/>
              <a:buFont typeface="Wingdings 3" charset="2"/>
              <a:buChar char=""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Median wage for Panama City MSA: $21.24/hour. A full-time, year-round worker with this wage can afford $1,104 in rent.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Rectangle 7"/>
          <p:cNvSpPr/>
          <p:nvPr/>
        </p:nvSpPr>
        <p:spPr>
          <a:xfrm>
            <a:off x="470160" y="5604840"/>
            <a:ext cx="834048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Sources: National Low Income Housing Coalition, </a:t>
            </a:r>
            <a:r>
              <a:rPr b="0" i="1" lang="en-US" sz="12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Out of Reach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; Shimberg Center tabulation of Florida Department of Economic Opportunity, Occupational Employment and Wage Statistics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55" name="Group 5"/>
          <p:cNvGrpSpPr/>
          <p:nvPr/>
        </p:nvGrpSpPr>
        <p:grpSpPr>
          <a:xfrm>
            <a:off x="6901920" y="6197400"/>
            <a:ext cx="1771560" cy="501120"/>
            <a:chOff x="6901920" y="6197400"/>
            <a:chExt cx="1771560" cy="501120"/>
          </a:xfrm>
        </p:grpSpPr>
        <p:pic>
          <p:nvPicPr>
            <p:cNvPr id="256" name="Picture 6" descr=""/>
            <p:cNvPicPr/>
            <p:nvPr/>
          </p:nvPicPr>
          <p:blipFill>
            <a:blip r:embed="rId1"/>
            <a:stretch/>
          </p:blipFill>
          <p:spPr>
            <a:xfrm>
              <a:off x="7438680" y="6197400"/>
              <a:ext cx="1234800" cy="50112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57" name="Picture 8" descr=""/>
            <p:cNvPicPr/>
            <p:nvPr/>
          </p:nvPicPr>
          <p:blipFill>
            <a:blip r:embed="rId2"/>
            <a:stretch/>
          </p:blipFill>
          <p:spPr>
            <a:xfrm>
              <a:off x="6901920" y="6244920"/>
              <a:ext cx="399960" cy="40608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1164073454"/>
              </p:ext>
            </p:extLst>
          </p:nvPr>
        </p:nvGraphicFramePr>
        <p:xfrm>
          <a:off x="491760" y="740160"/>
          <a:ext cx="8255160" cy="537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353520" y="116280"/>
            <a:ext cx="8531280" cy="663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Tw Cen MT"/>
              </a:rPr>
              <a:t>How much can workers afford to pay for housing each month?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59" name="Rectangle 2"/>
          <p:cNvSpPr/>
          <p:nvPr/>
        </p:nvSpPr>
        <p:spPr>
          <a:xfrm>
            <a:off x="353520" y="6110640"/>
            <a:ext cx="665064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4572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w Cen MT"/>
                <a:ea typeface="ＭＳ Ｐゴシック"/>
              </a:rPr>
              <a:t>Source: Shimberg Center tabulation of Florida Department of Economic Security, Occupational Employment Statistics and Wages. Based on median wage for occupations in Bay County. Assumes full-time worker, 30% of income spent on housing costs.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0" name="Group 4"/>
          <p:cNvGrpSpPr/>
          <p:nvPr/>
        </p:nvGrpSpPr>
        <p:grpSpPr>
          <a:xfrm>
            <a:off x="7431120" y="6402600"/>
            <a:ext cx="1390680" cy="331560"/>
            <a:chOff x="7431120" y="6402600"/>
            <a:chExt cx="1390680" cy="331560"/>
          </a:xfrm>
        </p:grpSpPr>
        <p:pic>
          <p:nvPicPr>
            <p:cNvPr id="261" name="Picture 5" descr=""/>
            <p:cNvPicPr/>
            <p:nvPr/>
          </p:nvPicPr>
          <p:blipFill>
            <a:blip r:embed="rId6"/>
            <a:stretch/>
          </p:blipFill>
          <p:spPr>
            <a:xfrm>
              <a:off x="7852320" y="6402600"/>
              <a:ext cx="969480" cy="331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62" name="Picture 7" descr=""/>
            <p:cNvPicPr/>
            <p:nvPr/>
          </p:nvPicPr>
          <p:blipFill>
            <a:blip r:embed="rId7"/>
            <a:stretch/>
          </p:blipFill>
          <p:spPr>
            <a:xfrm>
              <a:off x="7431120" y="6433920"/>
              <a:ext cx="313920" cy="268560"/>
            </a:xfrm>
            <a:prstGeom prst="rect">
              <a:avLst/>
            </a:prstGeom>
            <a:noFill/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extBox 16"/>
          <p:cNvSpPr/>
          <p:nvPr/>
        </p:nvSpPr>
        <p:spPr>
          <a:xfrm>
            <a:off x="452520" y="5971320"/>
            <a:ext cx="6618600" cy="70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Eviction &amp; Foreclosure Filings, Bay County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Source: Shimberg Center tabulation of filing data from Florida Clerks &amp; Comptrollers and Office of the State Courts Administrator.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64" name="Group 13"/>
          <p:cNvGrpSpPr/>
          <p:nvPr/>
        </p:nvGrpSpPr>
        <p:grpSpPr>
          <a:xfrm>
            <a:off x="7358040" y="6378840"/>
            <a:ext cx="1390680" cy="331560"/>
            <a:chOff x="7358040" y="6378840"/>
            <a:chExt cx="1390680" cy="331560"/>
          </a:xfrm>
        </p:grpSpPr>
        <p:pic>
          <p:nvPicPr>
            <p:cNvPr id="265" name="Picture 14" descr=""/>
            <p:cNvPicPr/>
            <p:nvPr/>
          </p:nvPicPr>
          <p:blipFill>
            <a:blip r:embed="rId1"/>
            <a:stretch/>
          </p:blipFill>
          <p:spPr>
            <a:xfrm>
              <a:off x="7779240" y="6378840"/>
              <a:ext cx="969480" cy="3315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66" name="Picture 15" descr=""/>
            <p:cNvPicPr/>
            <p:nvPr/>
          </p:nvPicPr>
          <p:blipFill>
            <a:blip r:embed="rId2"/>
            <a:stretch/>
          </p:blipFill>
          <p:spPr>
            <a:xfrm>
              <a:off x="7358040" y="6410160"/>
              <a:ext cx="313920" cy="26856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88800" y="354600"/>
            <a:ext cx="8616240" cy="8323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  <a:ea typeface="Tw Cen MT"/>
              </a:rPr>
              <a:t>Evictions &amp; foreclosures fell sharply in Q2 2020 during the state moratorium, then increased when filings were permitted again.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Aptos"/>
            </a:endParaRPr>
          </a:p>
        </p:txBody>
      </p:sp>
      <p:graphicFrame>
        <p:nvGraphicFramePr>
          <p:cNvPr id="268" name="Chart 6"/>
          <p:cNvGraphicFramePr/>
          <p:nvPr/>
        </p:nvGraphicFramePr>
        <p:xfrm>
          <a:off x="388800" y="1465200"/>
          <a:ext cx="8485200" cy="432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9" name="TextBox 1"/>
          <p:cNvSpPr/>
          <p:nvPr/>
        </p:nvSpPr>
        <p:spPr>
          <a:xfrm>
            <a:off x="7987680" y="4411800"/>
            <a:ext cx="101736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chemeClr val="lt1">
                    <a:lumMod val="50000"/>
                  </a:schemeClr>
                </a:solidFill>
                <a:effectLst/>
                <a:uFillTx/>
                <a:latin typeface="Tw Cen MT"/>
              </a:rPr>
              <a:t>Foreclosures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0" name="TextBox 2"/>
          <p:cNvSpPr/>
          <p:nvPr/>
        </p:nvSpPr>
        <p:spPr>
          <a:xfrm>
            <a:off x="7987680" y="4966920"/>
            <a:ext cx="7516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1200" strike="noStrike" u="none">
                <a:solidFill>
                  <a:srgbClr val="023366"/>
                </a:solidFill>
                <a:effectLst/>
                <a:uFillTx/>
                <a:latin typeface="Tw Cen MT"/>
              </a:rPr>
              <a:t>Evictions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152280"/>
            <a:ext cx="8534160" cy="990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w Cen MT"/>
              </a:rPr>
              <a:t>Building a Local Housing System: The Affordable Housing Continuum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229526120"/>
              </p:ext>
            </p:extLst>
          </p:nvPr>
        </p:nvGraphicFramePr>
        <p:xfrm>
          <a:off x="533520" y="1371600"/>
          <a:ext cx="8152920" cy="5028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_rels/theme4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 Narrow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127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rigi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 pitchFamily="0" charset="1"/>
        <a:ea typeface=""/>
        <a:cs typeface=""/>
      </a:majorFont>
      <a:minorFont>
        <a:latin typeface="Aptos Narrow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45000"/>
              </a:schemeClr>
            </a:gs>
            <a:gs pos="30000">
              <a:schemeClr val="phClr">
                <a:tint val="61000"/>
              </a:schemeClr>
            </a:gs>
            <a:gs pos="45000">
              <a:schemeClr val="phClr">
                <a:tint val="66000"/>
              </a:schemeClr>
            </a:gs>
            <a:gs pos="55000">
              <a:schemeClr val="phClr">
                <a:tint val="66000"/>
              </a:schemeClr>
            </a:gs>
            <a:gs pos="73000">
              <a:schemeClr val="phClr">
                <a:tint val="61000"/>
              </a:schemeClr>
            </a:gs>
            <a:gs pos="100000">
              <a:schemeClr val="phClr">
                <a:tint val="45000"/>
              </a:schemeClr>
            </a:gs>
          </a:gsLst>
          <a:lin ang="950000" scaled="1"/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</a:schemeClr>
            </a:gs>
            <a:gs pos="45000">
              <a:schemeClr val="phClr">
                <a:shade val="100000"/>
              </a:schemeClr>
            </a:gs>
            <a:gs pos="55000">
              <a:schemeClr val="phClr">
                <a:shade val="100000"/>
              </a:schemeClr>
            </a:gs>
            <a:gs pos="73000">
              <a:schemeClr val="phClr">
                <a:shade val="9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  <a:tileRect l="0" t="0" r="0" b="0"/>
        </a:gradFill>
        <a:solidFill>
          <a:schemeClr val="phClr"/>
        </a:soli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25400" cap="flat" cmpd="sng" algn="ctr">
          <a:prstDash val="solid"/>
        </a:ln>
        <a:ln w="127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rigin">
  <a:themeElements>
    <a:clrScheme name="Custom 2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 pitchFamily="0" charset="1"/>
        <a:cs typeface=""/>
      </a:majorFont>
      <a:minorFont>
        <a:latin typeface=""/>
        <a:ea typeface="ＭＳ Ｐゴシック" pitchFamily="0" charset="1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45000"/>
              </a:schemeClr>
            </a:gs>
            <a:gs pos="30000">
              <a:schemeClr val="phClr">
                <a:tint val="61000"/>
              </a:schemeClr>
            </a:gs>
            <a:gs pos="45000">
              <a:schemeClr val="phClr">
                <a:tint val="66000"/>
              </a:schemeClr>
            </a:gs>
            <a:gs pos="55000">
              <a:schemeClr val="phClr">
                <a:tint val="66000"/>
              </a:schemeClr>
            </a:gs>
            <a:gs pos="73000">
              <a:schemeClr val="phClr">
                <a:tint val="61000"/>
              </a:schemeClr>
            </a:gs>
            <a:gs pos="100000">
              <a:schemeClr val="phClr">
                <a:tint val="45000"/>
              </a:schemeClr>
            </a:gs>
          </a:gsLst>
          <a:lin ang="950000" scaled="1"/>
          <a:tileRect l="0" t="0" r="0" b="0"/>
        </a:gradFill>
        <a:gradFill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</a:schemeClr>
            </a:gs>
            <a:gs pos="45000">
              <a:schemeClr val="phClr">
                <a:shade val="100000"/>
              </a:schemeClr>
            </a:gs>
            <a:gs pos="55000">
              <a:schemeClr val="phClr">
                <a:shade val="100000"/>
              </a:schemeClr>
            </a:gs>
            <a:gs pos="73000">
              <a:schemeClr val="phClr">
                <a:shade val="9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  <a:tileRect l="0" t="0" r="0" b="0"/>
        </a:gradFill>
      </a:fillStyleLst>
      <a:lnStyleLst>
        <a:ln w="9525" cap="flat" cmpd="sng" algn="ctr">
          <a:prstDash val="solid"/>
        </a:ln>
        <a:ln w="19050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60000"/>
              </a:schemeClr>
            </a:gs>
            <a:gs pos="30000">
              <a:schemeClr val="phClr">
                <a:shade val="80000"/>
              </a:schemeClr>
            </a:gs>
            <a:gs pos="100000">
              <a:schemeClr val="phClr">
                <a:tint val="97000"/>
              </a:schemeClr>
            </a:gs>
          </a:gsLst>
          <a:lin ang="16200000" scaled="1"/>
          <a:tileRect l="0" t="0" r="0" b="0"/>
        </a:gradFill>
        <a:blipFill rotWithShape="0">
          <a:blip r:embed="rId1"/>
          <a:srcRect l="0" t="0" r="0" b="0"/>
          <a:tile tx="0" ty="0" sx="35000" sy="40000" flip="x" algn="tl"/>
        </a:blip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 pitchFamily="0" charset="1"/>
        <a:ea typeface=""/>
        <a:cs typeface=""/>
      </a:majorFont>
      <a:minorFont>
        <a:latin typeface="Aptos" panose="02110004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  <a:ln w="2540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46685</TotalTime>
  <Application>LibreOffice/25.2.3.2$Linux_X86_64 LibreOffice_project/520$Build-2</Application>
  <AppVersion>15.0000</AppVersion>
  <Words>797</Words>
  <Paragraphs>129</Paragraphs>
  <Company>University of Florida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2021-07-20T20:40:42Z</dcterms:created>
  <dc:creator>Ray,Anne L</dc:creator>
  <dc:description/>
  <dc:language>en-US</dc:language>
  <cp:lastModifiedBy/>
  <cp:lastPrinted>2023-04-13T16:00:22Z</cp:lastPrinted>
  <dcterms:modified xsi:type="dcterms:W3CDTF">2025-10-06T12:42:47Z</dcterms:modified>
  <cp:revision>257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11</vt:i4>
  </property>
  <property fmtid="{D5CDD505-2E9C-101B-9397-08002B2CF9AE}" pid="3" name="PresentationFormat">
    <vt:lpwstr>On-screen Show (4:3)</vt:lpwstr>
  </property>
  <property fmtid="{D5CDD505-2E9C-101B-9397-08002B2CF9AE}" pid="4" name="Slides">
    <vt:i4>11</vt:i4>
  </property>
</Properties>
</file>