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7" r:id="rId1"/>
  </p:sldMasterIdLst>
  <p:notesMasterIdLst>
    <p:notesMasterId r:id="rId37"/>
  </p:notesMasterIdLst>
  <p:handoutMasterIdLst>
    <p:handoutMasterId r:id="rId38"/>
  </p:handoutMasterIdLst>
  <p:sldIdLst>
    <p:sldId id="448" r:id="rId2"/>
    <p:sldId id="480" r:id="rId3"/>
    <p:sldId id="481" r:id="rId4"/>
    <p:sldId id="489" r:id="rId5"/>
    <p:sldId id="482" r:id="rId6"/>
    <p:sldId id="492" r:id="rId7"/>
    <p:sldId id="491" r:id="rId8"/>
    <p:sldId id="490" r:id="rId9"/>
    <p:sldId id="454" r:id="rId10"/>
    <p:sldId id="455" r:id="rId11"/>
    <p:sldId id="493" r:id="rId12"/>
    <p:sldId id="460" r:id="rId13"/>
    <p:sldId id="461" r:id="rId14"/>
    <p:sldId id="462" r:id="rId15"/>
    <p:sldId id="496" r:id="rId16"/>
    <p:sldId id="463" r:id="rId17"/>
    <p:sldId id="464" r:id="rId18"/>
    <p:sldId id="465" r:id="rId19"/>
    <p:sldId id="466" r:id="rId20"/>
    <p:sldId id="467" r:id="rId21"/>
    <p:sldId id="494" r:id="rId22"/>
    <p:sldId id="468" r:id="rId23"/>
    <p:sldId id="470" r:id="rId24"/>
    <p:sldId id="471" r:id="rId25"/>
    <p:sldId id="472" r:id="rId26"/>
    <p:sldId id="495" r:id="rId27"/>
    <p:sldId id="474" r:id="rId28"/>
    <p:sldId id="475" r:id="rId29"/>
    <p:sldId id="486" r:id="rId30"/>
    <p:sldId id="477" r:id="rId31"/>
    <p:sldId id="487" r:id="rId32"/>
    <p:sldId id="478" r:id="rId33"/>
    <p:sldId id="479" r:id="rId34"/>
    <p:sldId id="488" r:id="rId35"/>
    <p:sldId id="426" r:id="rId3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40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23366"/>
    <a:srgbClr val="4E85C0"/>
    <a:srgbClr val="6699FF"/>
    <a:srgbClr val="FFFF00"/>
    <a:srgbClr val="FF5050"/>
    <a:srgbClr val="86C4EA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47" autoAdjust="0"/>
  </p:normalViewPr>
  <p:slideViewPr>
    <p:cSldViewPr showGuides="1">
      <p:cViewPr varScale="1">
        <p:scale>
          <a:sx n="159" d="100"/>
          <a:sy n="159" d="100"/>
        </p:scale>
        <p:origin x="1902" y="138"/>
      </p:cViewPr>
      <p:guideLst>
        <p:guide orient="horz" pos="3360"/>
        <p:guide pos="40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1908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ay\Dropbox%20(UFL)\RMS%202025\Statewide%20Trends\Statewide%20graphs%20ar041625%20v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2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ay\Dropbox%20(UFL)\RMS%202025\Affordable%20Available\Aff_Avail%20tables%20ar033125%20v1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ay\Dropbox%20(UFL)\RMS%202025\Supply\Supply%20tables%20ar050725%20v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ay\Dropbox%20(UFL)\RMS%202025\Supply\Supply%20tables%20ar050725%20v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aray\Dropbox%20(UFL)\RMS%202025\Supply\Supply%20tables%20ar050725%20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'owner rate'!$M$53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4E85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'owner rate'!$L$55:$L$56</c:f>
              <c:strCache>
                <c:ptCount val="2"/>
                <c:pt idx="0">
                  <c:v>Owner</c:v>
                </c:pt>
                <c:pt idx="1">
                  <c:v>Renter</c:v>
                </c:pt>
              </c:strCache>
            </c:strRef>
          </c:cat>
          <c:val>
            <c:numRef>
              <c:f>'owner rate'!$M$55:$M$56</c:f>
              <c:numCache>
                <c:formatCode>#,##0</c:formatCode>
                <c:ptCount val="2"/>
                <c:pt idx="0">
                  <c:v>5237519</c:v>
                </c:pt>
                <c:pt idx="1">
                  <c:v>2668313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02-4FD8-BA14-96461EFEAC6F}"/>
            </c:ext>
          </c:extLst>
        </c:ser>
        <c:ser>
          <c:idx val="1"/>
          <c:order val="1"/>
          <c:tx>
            <c:strRef>
              <c:f>'owner rate'!$N$53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23366"/>
              </a:solidFill>
            </c:spPr>
            <c:extLst>
              <c:ext xmlns:c16="http://schemas.microsoft.com/office/drawing/2014/chart" uri="{C3380CC4-5D6E-409C-BE32-E72D297353CC}">
                <c16:uniqueId val="{00000002-8502-4FD8-BA14-96461EFEAC6F}"/>
              </c:ext>
            </c:extLst>
          </c:dPt>
          <c:dPt>
            <c:idx val="1"/>
            <c:invertIfNegative val="0"/>
            <c:bubble3D val="0"/>
            <c:spPr>
              <a:solidFill>
                <a:srgbClr val="023366"/>
              </a:solidFill>
            </c:spPr>
            <c:extLst>
              <c:ext xmlns:c16="http://schemas.microsoft.com/office/drawing/2014/chart" uri="{C3380CC4-5D6E-409C-BE32-E72D297353CC}">
                <c16:uniqueId val="{00000003-8502-4FD8-BA14-96461EFEAC6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'owner rate'!$L$55:$L$56</c:f>
              <c:strCache>
                <c:ptCount val="2"/>
                <c:pt idx="0">
                  <c:v>Owner</c:v>
                </c:pt>
                <c:pt idx="1">
                  <c:v>Renter</c:v>
                </c:pt>
              </c:strCache>
            </c:strRef>
          </c:cat>
          <c:val>
            <c:numRef>
              <c:f>'owner rate'!$N$55:$N$56</c:f>
              <c:numCache>
                <c:formatCode>#,##0</c:formatCode>
                <c:ptCount val="2"/>
                <c:pt idx="0">
                  <c:v>6103429</c:v>
                </c:pt>
                <c:pt idx="1">
                  <c:v>2862973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02-4FD8-BA14-96461EFEAC6F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76"/>
        <c:overlap val="-11"/>
        <c:axId val="1952170592"/>
        <c:axId val="1952179712"/>
      </c:barChart>
      <c:catAx>
        <c:axId val="195217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952179712"/>
        <c:crosses val="autoZero"/>
        <c:auto val="1"/>
        <c:lblAlgn val="ctr"/>
        <c:lblOffset val="100"/>
        <c:noMultiLvlLbl val="0"/>
      </c:catAx>
      <c:valAx>
        <c:axId val="195217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952170592"/>
        <c:crosses val="autoZero"/>
        <c:crossBetween val="between"/>
      </c:valAx>
    </c:plotArea>
    <c:plotVisOnly val="1"/>
    <c:dispBlanksAs val="gap"/>
    <c:showDLblsOverMax val="0"/>
    <c:extLst/>
  </c:chart>
  <c:spPr>
    <a:ln>
      <a:noFill/>
    </a:ln>
  </c:spPr>
  <c:txPr>
    <a:bodyPr/>
    <a:lstStyle/>
    <a:p>
      <a:pPr>
        <a:defRPr sz="1100">
          <a:latin typeface="Tw Cen MT" panose="020B0602020104020603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'rental units in structure'!$B$2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4E85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'rental units in structure'!$A$3:$A$7</c:f>
              <c:strCache>
                <c:ptCount val="5"/>
                <c:pt idx="0">
                  <c:v>Single Family</c:v>
                </c:pt>
                <c:pt idx="1">
                  <c:v>Multifamily 2-4 Units</c:v>
                </c:pt>
                <c:pt idx="2">
                  <c:v>Multifamily 5-49 Units</c:v>
                </c:pt>
                <c:pt idx="3">
                  <c:v>Multifamily 50 or More Units</c:v>
                </c:pt>
                <c:pt idx="4">
                  <c:v>Mobile Home</c:v>
                </c:pt>
              </c:strCache>
            </c:strRef>
          </c:cat>
          <c:val>
            <c:numRef>
              <c:f>'rental units in structure'!$B$3:$B$7</c:f>
              <c:numCache>
                <c:formatCode>#,##0_);[Red]\(#,##0\)</c:formatCode>
                <c:ptCount val="5"/>
                <c:pt idx="0">
                  <c:v>915935</c:v>
                </c:pt>
                <c:pt idx="1">
                  <c:v>330886</c:v>
                </c:pt>
                <c:pt idx="2">
                  <c:v>890955</c:v>
                </c:pt>
                <c:pt idx="3">
                  <c:v>369766</c:v>
                </c:pt>
                <c:pt idx="4">
                  <c:v>155250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EA-4910-8D8F-BD0ED6EB419A}"/>
            </c:ext>
          </c:extLst>
        </c:ser>
        <c:ser>
          <c:idx val="1"/>
          <c:order val="1"/>
          <c:tx>
            <c:strRef>
              <c:f>'rental units in structure'!$C$2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2336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'rental units in structure'!$A$3:$A$7</c:f>
              <c:strCache>
                <c:ptCount val="5"/>
                <c:pt idx="0">
                  <c:v>Single Family</c:v>
                </c:pt>
                <c:pt idx="1">
                  <c:v>Multifamily 2-4 Units</c:v>
                </c:pt>
                <c:pt idx="2">
                  <c:v>Multifamily 5-49 Units</c:v>
                </c:pt>
                <c:pt idx="3">
                  <c:v>Multifamily 50 or More Units</c:v>
                </c:pt>
                <c:pt idx="4">
                  <c:v>Mobile Home</c:v>
                </c:pt>
              </c:strCache>
            </c:strRef>
          </c:cat>
          <c:val>
            <c:numRef>
              <c:f>'rental units in structure'!$C$3:$C$7</c:f>
              <c:numCache>
                <c:formatCode>#,##0_);[Red]\(#,##0\)</c:formatCode>
                <c:ptCount val="5"/>
                <c:pt idx="0">
                  <c:v>884401</c:v>
                </c:pt>
                <c:pt idx="1">
                  <c:v>373409</c:v>
                </c:pt>
                <c:pt idx="2">
                  <c:v>961185</c:v>
                </c:pt>
                <c:pt idx="3">
                  <c:v>497950</c:v>
                </c:pt>
                <c:pt idx="4">
                  <c:v>140557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EA-4910-8D8F-BD0ED6EB419A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76"/>
        <c:overlap val="-11"/>
        <c:axId val="1952170592"/>
        <c:axId val="1952179712"/>
      </c:barChart>
      <c:catAx>
        <c:axId val="195217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952179712"/>
        <c:crosses val="autoZero"/>
        <c:auto val="1"/>
        <c:lblAlgn val="ctr"/>
        <c:lblOffset val="100"/>
        <c:noMultiLvlLbl val="0"/>
      </c:catAx>
      <c:valAx>
        <c:axId val="1952179712"/>
        <c:scaling>
          <c:orientation val="minMax"/>
          <c:max val="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952170592"/>
        <c:crosses val="autoZero"/>
        <c:crossBetween val="between"/>
      </c:valAx>
    </c:plotArea>
    <c:plotVisOnly val="1"/>
    <c:dispBlanksAs val="gap"/>
    <c:showDLblsOverMax val="0"/>
    <c:extLst/>
  </c:chart>
  <c:spPr>
    <a:ln>
      <a:noFill/>
    </a:ln>
  </c:spPr>
  <c:txPr>
    <a:bodyPr/>
    <a:lstStyle/>
    <a:p>
      <a:pPr>
        <a:defRPr sz="1100">
          <a:latin typeface="Tw Cen MT" panose="020B0602020104020603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233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4B-4775-9181-80BE669CB9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'med gross rent'!$B$3:$E$3</c:f>
              <c:numCache>
                <c:formatCode>0</c:formatCode>
                <c:ptCount val="4"/>
                <c:pt idx="0">
                  <c:v>2019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'med gross rent'!$B$4:$E$4</c:f>
              <c:numCache>
                <c:formatCode>"$"#,##0</c:formatCode>
                <c:ptCount val="4"/>
                <c:pt idx="0">
                  <c:v>1238</c:v>
                </c:pt>
                <c:pt idx="1">
                  <c:v>1348</c:v>
                </c:pt>
                <c:pt idx="2">
                  <c:v>1525</c:v>
                </c:pt>
                <c:pt idx="3">
                  <c:v>1719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4B-4775-9181-80BE669CB948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76"/>
        <c:overlap val="-11"/>
        <c:axId val="1952170592"/>
        <c:axId val="1952179712"/>
      </c:barChart>
      <c:catAx>
        <c:axId val="195217059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952179712"/>
        <c:crosses val="autoZero"/>
        <c:auto val="1"/>
        <c:lblAlgn val="ctr"/>
        <c:lblOffset val="100"/>
        <c:noMultiLvlLbl val="0"/>
      </c:catAx>
      <c:valAx>
        <c:axId val="1952179712"/>
        <c:scaling>
          <c:orientation val="minMax"/>
          <c:max val="1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952170592"/>
        <c:crosses val="autoZero"/>
        <c:crossBetween val="between"/>
      </c:valAx>
    </c:plotArea>
    <c:plotVisOnly val="1"/>
    <c:dispBlanksAs val="gap"/>
    <c:showDLblsOverMax val="0"/>
    <c:extLst/>
  </c:chart>
  <c:spPr>
    <a:ln>
      <a:noFill/>
    </a:ln>
  </c:spPr>
  <c:txPr>
    <a:bodyPr/>
    <a:lstStyle/>
    <a:p>
      <a:pPr>
        <a:defRPr sz="1100">
          <a:latin typeface="Tw Cen MT" panose="020B0602020104020603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29613985246043"/>
          <c:y val="7.0618541058009951E-2"/>
          <c:w val="0.70511553005026917"/>
          <c:h val="0.8301370664106552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Rent, All Units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  <a:prstDash val="dash"/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1990/1993</c:v>
                </c:pt>
                <c:pt idx="1">
                  <c:v>2000</c:v>
                </c:pt>
                <c:pt idx="2">
                  <c:v>2010</c:v>
                </c:pt>
                <c:pt idx="3">
                  <c:v>2015</c:v>
                </c:pt>
                <c:pt idx="4">
                  <c:v>2019</c:v>
                </c:pt>
                <c:pt idx="5">
                  <c:v>2023</c:v>
                </c:pt>
              </c:strCache>
            </c:strRef>
          </c:cat>
          <c:val>
            <c:numRef>
              <c:f>Sheet1!$B$2:$B$7</c:f>
              <c:numCache>
                <c:formatCode>"$"#,##0</c:formatCode>
                <c:ptCount val="6"/>
                <c:pt idx="0">
                  <c:v>524</c:v>
                </c:pt>
                <c:pt idx="1">
                  <c:v>698</c:v>
                </c:pt>
                <c:pt idx="2">
                  <c:v>976</c:v>
                </c:pt>
                <c:pt idx="3">
                  <c:v>1070</c:v>
                </c:pt>
                <c:pt idx="4">
                  <c:v>1303</c:v>
                </c:pt>
                <c:pt idx="5">
                  <c:v>1799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ADC1-44E4-8028-1E9F2E27FC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2BR 60% AMI Rent</c:v>
                </c:pt>
              </c:strCache>
            </c:strRef>
          </c:tx>
          <c:spPr>
            <a:ln w="28575" cap="rnd">
              <a:solidFill>
                <a:srgbClr val="023366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1990/1993</c:v>
                </c:pt>
                <c:pt idx="1">
                  <c:v>2000</c:v>
                </c:pt>
                <c:pt idx="2">
                  <c:v>2010</c:v>
                </c:pt>
                <c:pt idx="3">
                  <c:v>2015</c:v>
                </c:pt>
                <c:pt idx="4">
                  <c:v>2019</c:v>
                </c:pt>
                <c:pt idx="5">
                  <c:v>2023</c:v>
                </c:pt>
              </c:strCache>
            </c:strRef>
          </c:cat>
          <c:val>
            <c:numRef>
              <c:f>Sheet1!$C$2:$C$7</c:f>
              <c:numCache>
                <c:formatCode>"$"#,##0</c:formatCode>
                <c:ptCount val="6"/>
                <c:pt idx="0">
                  <c:v>540</c:v>
                </c:pt>
                <c:pt idx="1">
                  <c:v>669</c:v>
                </c:pt>
                <c:pt idx="2">
                  <c:v>828</c:v>
                </c:pt>
                <c:pt idx="3">
                  <c:v>787</c:v>
                </c:pt>
                <c:pt idx="4">
                  <c:v>937</c:v>
                </c:pt>
                <c:pt idx="5">
                  <c:v>1303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ADC1-44E4-8028-1E9F2E27FCA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2BR 50% AMI</c:v>
                </c:pt>
              </c:strCache>
            </c:strRef>
          </c:tx>
          <c:spPr>
            <a:ln w="28575" cap="rnd">
              <a:solidFill>
                <a:srgbClr val="4E85C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4E85C0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1990/1993</c:v>
                </c:pt>
                <c:pt idx="1">
                  <c:v>2000</c:v>
                </c:pt>
                <c:pt idx="2">
                  <c:v>2010</c:v>
                </c:pt>
                <c:pt idx="3">
                  <c:v>2015</c:v>
                </c:pt>
                <c:pt idx="4">
                  <c:v>2019</c:v>
                </c:pt>
                <c:pt idx="5">
                  <c:v>2023</c:v>
                </c:pt>
              </c:strCache>
            </c:strRef>
          </c:cat>
          <c:val>
            <c:numRef>
              <c:f>Sheet1!$D$2:$D$7</c:f>
              <c:numCache>
                <c:formatCode>"$"#,##0</c:formatCode>
                <c:ptCount val="6"/>
                <c:pt idx="0">
                  <c:v>450</c:v>
                </c:pt>
                <c:pt idx="1">
                  <c:v>557.5</c:v>
                </c:pt>
                <c:pt idx="2">
                  <c:v>690</c:v>
                </c:pt>
                <c:pt idx="3">
                  <c:v>655.83333333333337</c:v>
                </c:pt>
                <c:pt idx="4">
                  <c:v>780.83333333333337</c:v>
                </c:pt>
                <c:pt idx="5">
                  <c:v>1085.8333333333335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DC1-44E4-8028-1E9F2E27FCA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 BR 30% AMI</c:v>
                </c:pt>
              </c:strCache>
            </c:strRef>
          </c:tx>
          <c:spPr>
            <a:ln w="28575" cap="rnd">
              <a:solidFill>
                <a:srgbClr val="FFFFFF">
                  <a:lumMod val="75000"/>
                </a:srgb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>
                  <a:lumMod val="75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1990/1993</c:v>
                </c:pt>
                <c:pt idx="1">
                  <c:v>2000</c:v>
                </c:pt>
                <c:pt idx="2">
                  <c:v>2010</c:v>
                </c:pt>
                <c:pt idx="3">
                  <c:v>2015</c:v>
                </c:pt>
                <c:pt idx="4">
                  <c:v>2019</c:v>
                </c:pt>
                <c:pt idx="5">
                  <c:v>2023</c:v>
                </c:pt>
              </c:strCache>
            </c:strRef>
          </c:cat>
          <c:val>
            <c:numRef>
              <c:f>Sheet1!$E$2:$E$7</c:f>
              <c:numCache>
                <c:formatCode>"$"#,##0</c:formatCode>
                <c:ptCount val="6"/>
                <c:pt idx="0">
                  <c:v>270</c:v>
                </c:pt>
                <c:pt idx="1">
                  <c:v>334.5</c:v>
                </c:pt>
                <c:pt idx="2">
                  <c:v>414</c:v>
                </c:pt>
                <c:pt idx="3">
                  <c:v>393.5</c:v>
                </c:pt>
                <c:pt idx="4">
                  <c:v>468.5</c:v>
                </c:pt>
                <c:pt idx="5">
                  <c:v>651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ADC1-44E4-8028-1E9F2E27F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8431184"/>
        <c:axId val="958429936"/>
      </c:lineChart>
      <c:catAx>
        <c:axId val="95843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958429936"/>
        <c:crosses val="autoZero"/>
        <c:auto val="1"/>
        <c:lblAlgn val="ctr"/>
        <c:lblOffset val="100"/>
        <c:noMultiLvlLbl val="0"/>
      </c:catAx>
      <c:valAx>
        <c:axId val="958429936"/>
        <c:scaling>
          <c:orientation val="minMax"/>
          <c:max val="1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95843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'inc work 2023'!$B$1:$B$2</c:f>
              <c:strCache>
                <c:ptCount val="2"/>
                <c:pt idx="0">
                  <c:v>Employed;</c:v>
                </c:pt>
                <c:pt idx="1">
                  <c:v>Working Age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D1C-4881-A3D6-987FB87254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'inc work 2023'!$A$3:$A$10</c:f>
              <c:strCache>
                <c:ptCount val="8"/>
                <c:pt idx="0">
                  <c:v>Above 140% AMI</c:v>
                </c:pt>
                <c:pt idx="1">
                  <c:v>120.01-140% AMI</c:v>
                </c:pt>
                <c:pt idx="2">
                  <c:v>100.01-120% AMI</c:v>
                </c:pt>
                <c:pt idx="3">
                  <c:v>80.01-120% AMI</c:v>
                </c:pt>
                <c:pt idx="4">
                  <c:v>60.01-80% AMI</c:v>
                </c:pt>
                <c:pt idx="5">
                  <c:v>30.01-60% AMI</c:v>
                </c:pt>
                <c:pt idx="6">
                  <c:v>30% AMI or Less</c:v>
                </c:pt>
                <c:pt idx="7">
                  <c:v>All Renters</c:v>
                </c:pt>
              </c:strCache>
            </c:strRef>
          </c:cat>
          <c:val>
            <c:numRef>
              <c:f>'inc work 2023'!$B$3:$B$10</c:f>
              <c:numCache>
                <c:formatCode>0%</c:formatCode>
                <c:ptCount val="8"/>
                <c:pt idx="0">
                  <c:v>0.88975909141120724</c:v>
                </c:pt>
                <c:pt idx="1">
                  <c:v>0.89633562016770119</c:v>
                </c:pt>
                <c:pt idx="2">
                  <c:v>0.87873148394316125</c:v>
                </c:pt>
                <c:pt idx="3">
                  <c:v>0.8552958666406707</c:v>
                </c:pt>
                <c:pt idx="4">
                  <c:v>0.81626278318227508</c:v>
                </c:pt>
                <c:pt idx="5">
                  <c:v>0.68297617922760878</c:v>
                </c:pt>
                <c:pt idx="6">
                  <c:v>0.34036748711615838</c:v>
                </c:pt>
                <c:pt idx="7">
                  <c:v>0.73132904591367731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1C-4881-A3D6-987FB8725400}"/>
            </c:ext>
          </c:extLst>
        </c:ser>
        <c:ser>
          <c:idx val="1"/>
          <c:order val="1"/>
          <c:tx>
            <c:strRef>
              <c:f>'inc work 2023'!$C$1:$C$2</c:f>
              <c:strCache>
                <c:ptCount val="2"/>
                <c:pt idx="0">
                  <c:v>Employed;</c:v>
                </c:pt>
                <c:pt idx="1">
                  <c:v>All Adults Elderly or Disabled</c:v>
                </c:pt>
              </c:strCache>
            </c:strRef>
          </c:tx>
          <c:spPr>
            <a:solidFill>
              <a:srgbClr val="4385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'inc work 2023'!$A$3:$A$10</c:f>
              <c:strCache>
                <c:ptCount val="8"/>
                <c:pt idx="0">
                  <c:v>Above 140% AMI</c:v>
                </c:pt>
                <c:pt idx="1">
                  <c:v>120.01-140% AMI</c:v>
                </c:pt>
                <c:pt idx="2">
                  <c:v>100.01-120% AMI</c:v>
                </c:pt>
                <c:pt idx="3">
                  <c:v>80.01-120% AMI</c:v>
                </c:pt>
                <c:pt idx="4">
                  <c:v>60.01-80% AMI</c:v>
                </c:pt>
                <c:pt idx="5">
                  <c:v>30.01-60% AMI</c:v>
                </c:pt>
                <c:pt idx="6">
                  <c:v>30% AMI or Less</c:v>
                </c:pt>
                <c:pt idx="7">
                  <c:v>All Renters</c:v>
                </c:pt>
              </c:strCache>
            </c:strRef>
          </c:cat>
          <c:val>
            <c:numRef>
              <c:f>'inc work 2023'!$C$3:$C$10</c:f>
              <c:numCache>
                <c:formatCode>0%</c:formatCode>
                <c:ptCount val="8"/>
                <c:pt idx="0">
                  <c:v>4.4126320204155377E-2</c:v>
                </c:pt>
                <c:pt idx="1">
                  <c:v>4.9493629532832407E-2</c:v>
                </c:pt>
                <c:pt idx="2">
                  <c:v>5.7691926146080923E-2</c:v>
                </c:pt>
                <c:pt idx="3">
                  <c:v>6.2768083447065706E-2</c:v>
                </c:pt>
                <c:pt idx="4">
                  <c:v>7.2452571036140445E-2</c:v>
                </c:pt>
                <c:pt idx="5">
                  <c:v>7.0628215445869724E-2</c:v>
                </c:pt>
                <c:pt idx="6">
                  <c:v>3.5364480550141048E-2</c:v>
                </c:pt>
                <c:pt idx="7">
                  <c:v>5.5929696431183666E-2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1C-4881-A3D6-987FB8725400}"/>
            </c:ext>
          </c:extLst>
        </c:ser>
        <c:ser>
          <c:idx val="2"/>
          <c:order val="2"/>
          <c:tx>
            <c:strRef>
              <c:f>'inc work 2023'!$D$1:$D$2</c:f>
              <c:strCache>
                <c:ptCount val="2"/>
                <c:pt idx="0">
                  <c:v>Unemployed/Out of Labor Force;</c:v>
                </c:pt>
                <c:pt idx="1">
                  <c:v>Working Age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'inc work 2023'!$A$3:$A$10</c:f>
              <c:strCache>
                <c:ptCount val="8"/>
                <c:pt idx="0">
                  <c:v>Above 140% AMI</c:v>
                </c:pt>
                <c:pt idx="1">
                  <c:v>120.01-140% AMI</c:v>
                </c:pt>
                <c:pt idx="2">
                  <c:v>100.01-120% AMI</c:v>
                </c:pt>
                <c:pt idx="3">
                  <c:v>80.01-120% AMI</c:v>
                </c:pt>
                <c:pt idx="4">
                  <c:v>60.01-80% AMI</c:v>
                </c:pt>
                <c:pt idx="5">
                  <c:v>30.01-60% AMI</c:v>
                </c:pt>
                <c:pt idx="6">
                  <c:v>30% AMI or Less</c:v>
                </c:pt>
                <c:pt idx="7">
                  <c:v>All Renters</c:v>
                </c:pt>
              </c:strCache>
            </c:strRef>
          </c:cat>
          <c:val>
            <c:numRef>
              <c:f>'inc work 2023'!$D$3:$D$10</c:f>
              <c:numCache>
                <c:formatCode>0%</c:formatCode>
                <c:ptCount val="8"/>
                <c:pt idx="0">
                  <c:v>1.6964892539454001E-2</c:v>
                </c:pt>
                <c:pt idx="1">
                  <c:v>1.5191114015027769E-2</c:v>
                </c:pt>
                <c:pt idx="2">
                  <c:v>1.5042994155017043E-2</c:v>
                </c:pt>
                <c:pt idx="3">
                  <c:v>2.1495418210177423E-2</c:v>
                </c:pt>
                <c:pt idx="4">
                  <c:v>2.9751965418601624E-2</c:v>
                </c:pt>
                <c:pt idx="5">
                  <c:v>5.6411016659227091E-2</c:v>
                </c:pt>
                <c:pt idx="6">
                  <c:v>0.21920287661779483</c:v>
                </c:pt>
                <c:pt idx="7">
                  <c:v>6.3824400005056778E-2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1C-4881-A3D6-987FB8725400}"/>
            </c:ext>
          </c:extLst>
        </c:ser>
        <c:ser>
          <c:idx val="3"/>
          <c:order val="3"/>
          <c:tx>
            <c:strRef>
              <c:f>'inc work 2023'!$E$1:$E$2</c:f>
              <c:strCache>
                <c:ptCount val="2"/>
                <c:pt idx="0">
                  <c:v>Unemployed/Out of Labor Force;</c:v>
                </c:pt>
                <c:pt idx="1">
                  <c:v>All Adults Elderly or Disabled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'inc work 2023'!$A$3:$A$10</c:f>
              <c:strCache>
                <c:ptCount val="8"/>
                <c:pt idx="0">
                  <c:v>Above 140% AMI</c:v>
                </c:pt>
                <c:pt idx="1">
                  <c:v>120.01-140% AMI</c:v>
                </c:pt>
                <c:pt idx="2">
                  <c:v>100.01-120% AMI</c:v>
                </c:pt>
                <c:pt idx="3">
                  <c:v>80.01-120% AMI</c:v>
                </c:pt>
                <c:pt idx="4">
                  <c:v>60.01-80% AMI</c:v>
                </c:pt>
                <c:pt idx="5">
                  <c:v>30.01-60% AMI</c:v>
                </c:pt>
                <c:pt idx="6">
                  <c:v>30% AMI or Less</c:v>
                </c:pt>
                <c:pt idx="7">
                  <c:v>All Renters</c:v>
                </c:pt>
              </c:strCache>
            </c:strRef>
          </c:cat>
          <c:val>
            <c:numRef>
              <c:f>'inc work 2023'!$E$3:$E$10</c:f>
              <c:numCache>
                <c:formatCode>0%</c:formatCode>
                <c:ptCount val="8"/>
                <c:pt idx="0">
                  <c:v>4.9149695845183416E-2</c:v>
                </c:pt>
                <c:pt idx="1">
                  <c:v>3.8979636284438637E-2</c:v>
                </c:pt>
                <c:pt idx="2">
                  <c:v>4.8533595755740823E-2</c:v>
                </c:pt>
                <c:pt idx="3">
                  <c:v>6.0440631702086176E-2</c:v>
                </c:pt>
                <c:pt idx="4">
                  <c:v>8.1532680362982834E-2</c:v>
                </c:pt>
                <c:pt idx="5">
                  <c:v>0.18998458866729442</c:v>
                </c:pt>
                <c:pt idx="6">
                  <c:v>0.40506515571590573</c:v>
                </c:pt>
                <c:pt idx="7">
                  <c:v>0.14891685765008225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1C-4881-A3D6-987FB872540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9"/>
        <c:overlap val="100"/>
        <c:axId val="1004317488"/>
        <c:axId val="1004317904"/>
      </c:barChart>
      <c:catAx>
        <c:axId val="10043174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004317904"/>
        <c:crosses val="autoZero"/>
        <c:auto val="1"/>
        <c:lblAlgn val="ctr"/>
        <c:lblOffset val="100"/>
        <c:noMultiLvlLbl val="0"/>
      </c:catAx>
      <c:valAx>
        <c:axId val="100431790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004317488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'fig 4_1'!$B$1</c:f>
              <c:strCache>
                <c:ptCount val="1"/>
                <c:pt idx="0">
                  <c:v>Units, Affordable and Available (Occupied by household at or below income threshold or vacant)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4_1'!$A$2:$A$9</c:f>
              <c:strCache>
                <c:ptCount val="8"/>
                <c:pt idx="0">
                  <c:v>0-30% AMI</c:v>
                </c:pt>
                <c:pt idx="1">
                  <c:v>0-40% AMI</c:v>
                </c:pt>
                <c:pt idx="2">
                  <c:v>0-50% AMI</c:v>
                </c:pt>
                <c:pt idx="3">
                  <c:v>0-60% AMI</c:v>
                </c:pt>
                <c:pt idx="4">
                  <c:v>0-80% AMI</c:v>
                </c:pt>
                <c:pt idx="5">
                  <c:v>0-100% AMI</c:v>
                </c:pt>
                <c:pt idx="6">
                  <c:v>0-120% AMI</c:v>
                </c:pt>
                <c:pt idx="7">
                  <c:v>0-140% AMI</c:v>
                </c:pt>
              </c:strCache>
            </c:strRef>
          </c:cat>
          <c:val>
            <c:numRef>
              <c:f>'fig 4_1'!$B$2:$B$9</c:f>
              <c:numCache>
                <c:formatCode>_(* #,##0_);_(* \(#,##0\);_(* "-"??_);_(@_)</c:formatCode>
                <c:ptCount val="8"/>
                <c:pt idx="0">
                  <c:v>117561</c:v>
                </c:pt>
                <c:pt idx="1">
                  <c:v>196491</c:v>
                </c:pt>
                <c:pt idx="2">
                  <c:v>296931</c:v>
                </c:pt>
                <c:pt idx="3">
                  <c:v>468675</c:v>
                </c:pt>
                <c:pt idx="4">
                  <c:v>917856</c:v>
                </c:pt>
                <c:pt idx="5">
                  <c:v>1481035</c:v>
                </c:pt>
                <c:pt idx="6">
                  <c:v>1952483</c:v>
                </c:pt>
                <c:pt idx="7">
                  <c:v>2247964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88-4871-B543-667761E2C302}"/>
            </c:ext>
          </c:extLst>
        </c:ser>
        <c:ser>
          <c:idx val="1"/>
          <c:order val="1"/>
          <c:tx>
            <c:strRef>
              <c:f>'fig 4_1'!$C$1</c:f>
              <c:strCache>
                <c:ptCount val="1"/>
                <c:pt idx="0">
                  <c:v>Units, Affordable not Available (Occupied by household above income threshold)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4_1'!$A$2:$A$9</c:f>
              <c:strCache>
                <c:ptCount val="8"/>
                <c:pt idx="0">
                  <c:v>0-30% AMI</c:v>
                </c:pt>
                <c:pt idx="1">
                  <c:v>0-40% AMI</c:v>
                </c:pt>
                <c:pt idx="2">
                  <c:v>0-50% AMI</c:v>
                </c:pt>
                <c:pt idx="3">
                  <c:v>0-60% AMI</c:v>
                </c:pt>
                <c:pt idx="4">
                  <c:v>0-80% AMI</c:v>
                </c:pt>
                <c:pt idx="5">
                  <c:v>0-100% AMI</c:v>
                </c:pt>
                <c:pt idx="6">
                  <c:v>0-120% AMI</c:v>
                </c:pt>
                <c:pt idx="7">
                  <c:v>0-140% AMI</c:v>
                </c:pt>
              </c:strCache>
            </c:strRef>
          </c:cat>
          <c:val>
            <c:numRef>
              <c:f>'fig 4_1'!$C$2:$C$9</c:f>
              <c:numCache>
                <c:formatCode>_(* #,##0_);_(* \(#,##0\);_(* "-"??_);_(@_)</c:formatCode>
                <c:ptCount val="8"/>
                <c:pt idx="0">
                  <c:v>113844</c:v>
                </c:pt>
                <c:pt idx="1">
                  <c:v>129417</c:v>
                </c:pt>
                <c:pt idx="2">
                  <c:v>170640</c:v>
                </c:pt>
                <c:pt idx="3">
                  <c:v>233377</c:v>
                </c:pt>
                <c:pt idx="4">
                  <c:v>377889</c:v>
                </c:pt>
                <c:pt idx="5">
                  <c:v>470207</c:v>
                </c:pt>
                <c:pt idx="6">
                  <c:v>466644</c:v>
                </c:pt>
                <c:pt idx="7">
                  <c:v>400682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88-4871-B543-667761E2C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64163152"/>
        <c:axId val="164167632"/>
      </c:barChart>
      <c:lineChart>
        <c:grouping val="standard"/>
        <c:varyColors val="0"/>
        <c:ser>
          <c:idx val="2"/>
          <c:order val="2"/>
          <c:tx>
            <c:strRef>
              <c:f>'fig 4_1'!$D$1</c:f>
              <c:strCache>
                <c:ptCount val="1"/>
                <c:pt idx="0">
                  <c:v>Total Renter Households in Income Group</c:v>
                </c:pt>
              </c:strCache>
            </c:strRef>
          </c:tx>
          <c:spPr>
            <a:ln w="25400">
              <a:noFill/>
              <a:prstDash val="sysDot"/>
            </a:ln>
          </c:spPr>
          <c:marker>
            <c:symbol val="square"/>
            <c:size val="10"/>
            <c:spPr>
              <a:solidFill>
                <a:srgbClr val="C00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5.3613578863764284E-2"/>
                  <c:y val="-2.98308689566733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88-4871-B543-667761E2C302}"/>
                </c:ext>
              </c:extLst>
            </c:dLbl>
            <c:dLbl>
              <c:idx val="5"/>
              <c:layout>
                <c:manualLayout>
                  <c:x val="-0.13906508214250995"/>
                  <c:y val="-1.50814768250325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88-4871-B543-667761E2C302}"/>
                </c:ext>
              </c:extLst>
            </c:dLbl>
            <c:dLbl>
              <c:idx val="6"/>
              <c:layout>
                <c:manualLayout>
                  <c:x val="-0.131852945465150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88-4871-B543-667761E2C302}"/>
                </c:ext>
              </c:extLst>
            </c:dLbl>
            <c:dLbl>
              <c:idx val="7"/>
              <c:layout>
                <c:manualLayout>
                  <c:x val="-0.11240496741514525"/>
                  <c:y val="-8.5402184707050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88-4871-B543-667761E2C302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'fig 4_1'!$A$2:$A$9</c:f>
              <c:strCache>
                <c:ptCount val="8"/>
                <c:pt idx="0">
                  <c:v>0-30% AMI</c:v>
                </c:pt>
                <c:pt idx="1">
                  <c:v>0-40% AMI</c:v>
                </c:pt>
                <c:pt idx="2">
                  <c:v>0-50% AMI</c:v>
                </c:pt>
                <c:pt idx="3">
                  <c:v>0-60% AMI</c:v>
                </c:pt>
                <c:pt idx="4">
                  <c:v>0-80% AMI</c:v>
                </c:pt>
                <c:pt idx="5">
                  <c:v>0-100% AMI</c:v>
                </c:pt>
                <c:pt idx="6">
                  <c:v>0-120% AMI</c:v>
                </c:pt>
                <c:pt idx="7">
                  <c:v>0-140% AMI</c:v>
                </c:pt>
              </c:strCache>
            </c:strRef>
          </c:cat>
          <c:val>
            <c:numRef>
              <c:f>'fig 4_1'!$D$2:$D$9</c:f>
              <c:numCache>
                <c:formatCode>_(* #,##0_);_(* \(#,##0\);_(* "-"??_);_(@_)</c:formatCode>
                <c:ptCount val="8"/>
                <c:pt idx="0">
                  <c:v>495582</c:v>
                </c:pt>
                <c:pt idx="1">
                  <c:v>685668</c:v>
                </c:pt>
                <c:pt idx="2">
                  <c:v>907067</c:v>
                </c:pt>
                <c:pt idx="3">
                  <c:v>1109416</c:v>
                </c:pt>
                <c:pt idx="4">
                  <c:v>1470535</c:v>
                </c:pt>
                <c:pt idx="5">
                  <c:v>1798791</c:v>
                </c:pt>
                <c:pt idx="6">
                  <c:v>2050802</c:v>
                </c:pt>
                <c:pt idx="7">
                  <c:v>2234462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388-4871-B543-667761E2C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163152"/>
        <c:axId val="164167632"/>
      </c:lineChart>
      <c:catAx>
        <c:axId val="164163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64167632"/>
        <c:crosses val="autoZero"/>
        <c:auto val="1"/>
        <c:lblAlgn val="ctr"/>
        <c:lblOffset val="100"/>
        <c:noMultiLvlLbl val="0"/>
      </c:catAx>
      <c:valAx>
        <c:axId val="164167632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6416315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w Cen MT" panose="020B0602020104020603" pitchFamily="34" charset="77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income!$C$2</c:f>
              <c:strCache>
                <c:ptCount val="1"/>
                <c:pt idx="0">
                  <c:v>Average Income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income!$A$3:$B$11</c:f>
              <c:multiLvlStrCache>
                <c:ptCount val="8"/>
                <c:lvl>
                  <c:pt idx="0">
                    <c:v>All Florida Renters</c:v>
                  </c:pt>
                  <c:pt idx="1">
                    <c:v>HUD Multifamily</c:v>
                  </c:pt>
                  <c:pt idx="2">
                    <c:v>Public Housing</c:v>
                  </c:pt>
                  <c:pt idx="3">
                    <c:v>Family</c:v>
                  </c:pt>
                  <c:pt idx="4">
                    <c:v>Elderly</c:v>
                  </c:pt>
                  <c:pt idx="5">
                    <c:v>No Rental Assistance</c:v>
                  </c:pt>
                  <c:pt idx="6">
                    <c:v>With Rental Assistance</c:v>
                  </c:pt>
                  <c:pt idx="7">
                    <c:v>Florida Housing all</c:v>
                  </c:pt>
                </c:lvl>
                <c:lvl>
                  <c:pt idx="1">
                    <c:v>Other AHI</c:v>
                  </c:pt>
                  <c:pt idx="3">
                    <c:v>Florida Housing</c:v>
                  </c:pt>
                </c:lvl>
              </c:multiLvlStrCache>
            </c:multiLvlStrRef>
          </c:cat>
          <c:val>
            <c:numRef>
              <c:f>income!$C$3:$C$10</c:f>
              <c:numCache>
                <c:formatCode>"$"#,##0_);[Red]\("$"#,##0\)</c:formatCode>
                <c:ptCount val="8"/>
                <c:pt idx="0">
                  <c:v>72385</c:v>
                </c:pt>
                <c:pt idx="1">
                  <c:v>13897</c:v>
                </c:pt>
                <c:pt idx="2">
                  <c:v>18495</c:v>
                </c:pt>
                <c:pt idx="3" formatCode="&quot;$&quot;#,##0">
                  <c:v>33357</c:v>
                </c:pt>
                <c:pt idx="4" formatCode="&quot;$&quot;#,##0">
                  <c:v>22231</c:v>
                </c:pt>
                <c:pt idx="5" formatCode="&quot;$&quot;#,##0">
                  <c:v>36324</c:v>
                </c:pt>
                <c:pt idx="6" formatCode="&quot;$&quot;#,##0">
                  <c:v>16322</c:v>
                </c:pt>
                <c:pt idx="7" formatCode="&quot;$&quot;#,##0">
                  <c:v>30442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3F-445E-A723-DECEEE4929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17362272"/>
        <c:axId val="117363392"/>
      </c:barChart>
      <c:catAx>
        <c:axId val="117362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17363392"/>
        <c:crosses val="autoZero"/>
        <c:auto val="1"/>
        <c:lblAlgn val="ctr"/>
        <c:lblOffset val="100"/>
        <c:noMultiLvlLbl val="0"/>
      </c:catAx>
      <c:valAx>
        <c:axId val="117363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17362272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56937439730727"/>
          <c:y val="2.9871011541072641E-2"/>
          <c:w val="0.7104619472914474"/>
          <c:h val="0.8894275421304168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0233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0D1-4735-A063-ABFA238FAB87}"/>
              </c:ext>
            </c:extLst>
          </c:dPt>
          <c:dLbls>
            <c:spPr>
              <a:solidFill>
                <a:srgbClr val="023366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rent!$B$22:$C$30</c:f>
              <c:multiLvlStrCache>
                <c:ptCount val="8"/>
                <c:lvl>
                  <c:pt idx="0">
                    <c:v>All Florida Renters</c:v>
                  </c:pt>
                  <c:pt idx="1">
                    <c:v>HUD Multifamily</c:v>
                  </c:pt>
                  <c:pt idx="2">
                    <c:v>Public Housing</c:v>
                  </c:pt>
                  <c:pt idx="3">
                    <c:v>Family</c:v>
                  </c:pt>
                  <c:pt idx="4">
                    <c:v>Elderly</c:v>
                  </c:pt>
                  <c:pt idx="5">
                    <c:v>No Rental Assistance</c:v>
                  </c:pt>
                  <c:pt idx="6">
                    <c:v>With Rental Assistance</c:v>
                  </c:pt>
                  <c:pt idx="7">
                    <c:v>Florida Housing all</c:v>
                  </c:pt>
                </c:lvl>
                <c:lvl>
                  <c:pt idx="1">
                    <c:v>Other AHI</c:v>
                  </c:pt>
                  <c:pt idx="3">
                    <c:v>Florida Housing</c:v>
                  </c:pt>
                </c:lvl>
              </c:multiLvlStrCache>
            </c:multiLvlStrRef>
          </c:cat>
          <c:val>
            <c:numRef>
              <c:f>rent!$D$22:$D$29</c:f>
              <c:numCache>
                <c:formatCode>"$"#,##0</c:formatCode>
                <c:ptCount val="8"/>
                <c:pt idx="0">
                  <c:v>1854</c:v>
                </c:pt>
                <c:pt idx="1">
                  <c:v>327</c:v>
                </c:pt>
                <c:pt idx="2">
                  <c:v>421</c:v>
                </c:pt>
                <c:pt idx="3">
                  <c:v>1109</c:v>
                </c:pt>
                <c:pt idx="4">
                  <c:v>745</c:v>
                </c:pt>
                <c:pt idx="5">
                  <c:v>1263</c:v>
                </c:pt>
                <c:pt idx="6">
                  <c:v>407</c:v>
                </c:pt>
                <c:pt idx="7">
                  <c:v>1011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D1-4735-A063-ABFA238FAB8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9"/>
        <c:axId val="520633327"/>
        <c:axId val="520630927"/>
      </c:barChart>
      <c:catAx>
        <c:axId val="5206333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20630927"/>
        <c:crosses val="autoZero"/>
        <c:auto val="1"/>
        <c:lblAlgn val="ctr"/>
        <c:lblOffset val="100"/>
        <c:noMultiLvlLbl val="0"/>
      </c:catAx>
      <c:valAx>
        <c:axId val="520630927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out"/>
        <c:minorTickMark val="none"/>
        <c:tickLblPos val="nextTo"/>
        <c:crossAx val="520633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'FHFC risk'!$B$15</c:f>
              <c:strCache>
                <c:ptCount val="1"/>
                <c:pt idx="0">
                  <c:v>9% Credits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BC-4D8E-A4B6-7E436EED7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'FHFC risk'!$A$16:$A$26</c:f>
              <c:numCache>
                <c:formatCode>General</c:formatCode>
                <c:ptCount val="1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</c:numCache>
            </c:numRef>
          </c:cat>
          <c:val>
            <c:numRef>
              <c:f>'FHFC risk'!$B$16:$B$26</c:f>
              <c:numCache>
                <c:formatCode>#,##0</c:formatCode>
                <c:ptCount val="11"/>
                <c:pt idx="0">
                  <c:v>402</c:v>
                </c:pt>
                <c:pt idx="1">
                  <c:v>1948</c:v>
                </c:pt>
                <c:pt idx="2">
                  <c:v>1157</c:v>
                </c:pt>
                <c:pt idx="3">
                  <c:v>1064</c:v>
                </c:pt>
                <c:pt idx="7">
                  <c:v>290</c:v>
                </c:pt>
                <c:pt idx="9">
                  <c:v>49</c:v>
                </c:pt>
                <c:pt idx="10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BC-4D8E-A4B6-7E436EED7F32}"/>
            </c:ext>
          </c:extLst>
        </c:ser>
        <c:ser>
          <c:idx val="1"/>
          <c:order val="1"/>
          <c:tx>
            <c:strRef>
              <c:f>'FHFC risk'!$C$15</c:f>
              <c:strCache>
                <c:ptCount val="1"/>
                <c:pt idx="0">
                  <c:v>4% Credits</c:v>
                </c:pt>
              </c:strCache>
            </c:strRef>
          </c:tx>
          <c:spPr>
            <a:solidFill>
              <a:srgbClr val="4E85C0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BC-4D8E-A4B6-7E436EED7F32}"/>
                </c:ext>
              </c:extLst>
            </c:dLbl>
            <c:dLbl>
              <c:idx val="4"/>
              <c:layout>
                <c:manualLayout>
                  <c:x val="1.2066930600142186E-2"/>
                  <c:y val="-4.09138447996847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 anchorCtr="0"/>
                <a:lstStyle/>
                <a:p>
                  <a:pPr algn="l"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300993401987145E-2"/>
                      <c:h val="4.43160621710871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2BC-4D8E-A4B6-7E436EED7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'FHFC risk'!$A$16:$A$26</c:f>
              <c:numCache>
                <c:formatCode>General</c:formatCode>
                <c:ptCount val="1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</c:numCache>
            </c:numRef>
          </c:cat>
          <c:val>
            <c:numRef>
              <c:f>'FHFC risk'!$C$16:$C$26</c:f>
              <c:numCache>
                <c:formatCode>General</c:formatCode>
                <c:ptCount val="11"/>
                <c:pt idx="2" formatCode="#,##0">
                  <c:v>43</c:v>
                </c:pt>
                <c:pt idx="4" formatCode="#,##0">
                  <c:v>1000</c:v>
                </c:pt>
                <c:pt idx="5" formatCode="#,##0">
                  <c:v>376</c:v>
                </c:pt>
                <c:pt idx="6" formatCode="#,##0">
                  <c:v>1397</c:v>
                </c:pt>
                <c:pt idx="7" formatCode="#,##0">
                  <c:v>1666</c:v>
                </c:pt>
                <c:pt idx="8" formatCode="#,##0">
                  <c:v>2127</c:v>
                </c:pt>
                <c:pt idx="9" formatCode="#,##0">
                  <c:v>2160</c:v>
                </c:pt>
                <c:pt idx="10" formatCode="#,##0">
                  <c:v>3722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BC-4D8E-A4B6-7E436EED7F32}"/>
            </c:ext>
          </c:extLst>
        </c:ser>
        <c:ser>
          <c:idx val="2"/>
          <c:order val="2"/>
          <c:tx>
            <c:strRef>
              <c:f>'FHFC risk'!$D$15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A0A2A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234875444839857E-2"/>
                  <c:y val="-4.92091388400702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BC-4D8E-A4B6-7E436EED7F32}"/>
                </c:ext>
              </c:extLst>
            </c:dLbl>
            <c:dLbl>
              <c:idx val="1"/>
              <c:layout>
                <c:manualLayout>
                  <c:x val="-3.5045449966638713E-3"/>
                  <c:y val="4.685277739931798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82BC-4D8E-A4B6-7E436EED7F32}"/>
                </c:ext>
              </c:extLst>
            </c:dLbl>
            <c:dLbl>
              <c:idx val="2"/>
              <c:layout>
                <c:manualLayout>
                  <c:x val="-2.7874991235903474E-4"/>
                  <c:y val="2.655317447170553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82BC-4D8E-A4B6-7E436EED7F3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82BC-4D8E-A4B6-7E436EED7F32}"/>
                </c:ext>
              </c:extLst>
            </c:dLbl>
            <c:dLbl>
              <c:idx val="4"/>
              <c:layout>
                <c:manualLayout>
                  <c:x val="-2.0335536349771971E-3"/>
                  <c:y val="-3.514938488576450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2BC-4D8E-A4B6-7E436EED7F32}"/>
                </c:ext>
              </c:extLst>
            </c:dLbl>
            <c:dLbl>
              <c:idx val="5"/>
              <c:layout>
                <c:manualLayout>
                  <c:x val="3.1585986145861973E-3"/>
                  <c:y val="-5.420415460632489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5.0763955813642916E-2"/>
                      <c:h val="3.18677301005570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82BC-4D8E-A4B6-7E436EED7F32}"/>
                </c:ext>
              </c:extLst>
            </c:dLbl>
            <c:dLbl>
              <c:idx val="6"/>
              <c:layout>
                <c:manualLayout>
                  <c:x val="-1.0167768174885537E-2"/>
                  <c:y val="-3.86643233743409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9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82BC-4D8E-A4B6-7E436EED7F32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82BC-4D8E-A4B6-7E436EED7F32}"/>
                </c:ext>
              </c:extLst>
            </c:dLbl>
            <c:dLbl>
              <c:idx val="8"/>
              <c:layout>
                <c:manualLayout>
                  <c:x val="-4.0671072699542451E-3"/>
                  <c:y val="-4.21792618629174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9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82BC-4D8E-A4B6-7E436EED7F32}"/>
                </c:ext>
              </c:extLst>
            </c:dLbl>
            <c:dLbl>
              <c:idx val="9"/>
              <c:layout>
                <c:manualLayout>
                  <c:x val="-3.0142416416645492E-3"/>
                  <c:y val="1.170339251355348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82BC-4D8E-A4B6-7E436EED7F32}"/>
                </c:ext>
              </c:extLst>
            </c:dLbl>
            <c:dLbl>
              <c:idx val="10"/>
              <c:layout>
                <c:manualLayout>
                  <c:x val="-9.0854973614157037E-4"/>
                  <c:y val="-3.206180645882199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82BC-4D8E-A4B6-7E436EED7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9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'FHFC risk'!$A$16:$A$26</c:f>
              <c:numCache>
                <c:formatCode>General</c:formatCode>
                <c:ptCount val="11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</c:numCache>
            </c:numRef>
          </c:cat>
          <c:val>
            <c:numRef>
              <c:f>'FHFC risk'!$D$16:$D$26</c:f>
              <c:numCache>
                <c:formatCode>#,##0</c:formatCode>
                <c:ptCount val="11"/>
                <c:pt idx="0">
                  <c:v>112</c:v>
                </c:pt>
                <c:pt idx="1">
                  <c:v>185</c:v>
                </c:pt>
                <c:pt idx="2">
                  <c:v>211</c:v>
                </c:pt>
                <c:pt idx="3">
                  <c:v>586</c:v>
                </c:pt>
                <c:pt idx="4">
                  <c:v>47</c:v>
                </c:pt>
                <c:pt idx="5">
                  <c:v>218</c:v>
                </c:pt>
                <c:pt idx="6">
                  <c:v>59</c:v>
                </c:pt>
                <c:pt idx="7">
                  <c:v>419</c:v>
                </c:pt>
                <c:pt idx="8">
                  <c:v>32</c:v>
                </c:pt>
                <c:pt idx="9">
                  <c:v>207</c:v>
                </c:pt>
                <c:pt idx="10">
                  <c:v>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2BC-4D8E-A4B6-7E436EED7F3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100"/>
        <c:axId val="902853631"/>
        <c:axId val="902863199"/>
      </c:barChart>
      <c:catAx>
        <c:axId val="902853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902863199"/>
        <c:crosses val="autoZero"/>
        <c:auto val="1"/>
        <c:lblAlgn val="ctr"/>
        <c:lblOffset val="100"/>
        <c:noMultiLvlLbl val="0"/>
      </c:catAx>
      <c:valAx>
        <c:axId val="90286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en-US" sz="1000"/>
                  <a:t>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000">
                <a:solidFill>
                  <a:srgbClr val="000000"/>
                </a:solidFill>
              </a:defRPr>
            </a:pPr>
            <a:endParaRPr lang="en-US"/>
          </a:p>
        </c:txPr>
        <c:crossAx val="902853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200">
              <a:solidFill>
                <a:srgbClr val="0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 b="0">
          <a:latin typeface="Tw Cen MT" panose="020B0602020104020603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0.78648</cdr:x>
      <cdr:y>0.03384</cdr:y>
    </cdr:from>
    <cdr:to>
      <cdr:x>1</cdr:x>
      <cdr:y>0.13633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14897" y="152767"/>
          <a:ext cx="1823015" cy="46267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chemeClr val="bg2">
                  <a:lumMod val="25000"/>
                </a:schemeClr>
              </a:solidFill>
              <a:latin typeface="Tw Cen MT" panose="020B0602020104020603" pitchFamily="34" charset="0"/>
            </a:rPr>
            <a:t>Median Gross Rent, All Units</a:t>
          </a:r>
        </a:p>
      </cdr:txBody>
    </cdr:sp>
  </cdr:relSizeAnchor>
  <cdr:relSizeAnchor xmlns:cdr="http://schemas.openxmlformats.org/drawingml/2006/chartDrawing">
    <cdr:from>
      <cdr:x>0.78327</cdr:x>
      <cdr:y>0.23326</cdr:y>
    </cdr:from>
    <cdr:to>
      <cdr:x>0.9832</cdr:x>
      <cdr:y>0.2974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687472" y="1053010"/>
          <a:ext cx="1707013" cy="28956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rgbClr val="023366"/>
              </a:solidFill>
              <a:latin typeface="Tw Cen MT" panose="020B0602020104020603" pitchFamily="34" charset="0"/>
            </a:rPr>
            <a:t>2BR 60% AMI</a:t>
          </a:r>
          <a:r>
            <a:rPr lang="en-US" sz="1200" b="1" baseline="0" dirty="0">
              <a:solidFill>
                <a:srgbClr val="023366"/>
              </a:solidFill>
              <a:latin typeface="Tw Cen MT" panose="020B0602020104020603" pitchFamily="34" charset="0"/>
            </a:rPr>
            <a:t> Max Rent</a:t>
          </a:r>
          <a:endParaRPr lang="en-US" sz="1200" b="1" dirty="0">
            <a:solidFill>
              <a:srgbClr val="023366"/>
            </a:solidFill>
            <a:latin typeface="Tw Cen MT" panose="020B0602020104020603" pitchFamily="34" charset="0"/>
          </a:endParaRPr>
        </a:p>
      </cdr:txBody>
    </cdr:sp>
  </cdr:relSizeAnchor>
  <cdr:relSizeAnchor xmlns:cdr="http://schemas.openxmlformats.org/drawingml/2006/chartDrawing">
    <cdr:from>
      <cdr:x>0.7903</cdr:x>
      <cdr:y>0.35576</cdr:y>
    </cdr:from>
    <cdr:to>
      <cdr:x>0.97617</cdr:x>
      <cdr:y>0.4297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747508" y="1606045"/>
          <a:ext cx="1586942" cy="33379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rgbClr val="4E85C0"/>
              </a:solidFill>
              <a:latin typeface="Tw Cen MT" panose="020B0602020104020603" pitchFamily="34" charset="0"/>
            </a:rPr>
            <a:t>2BR 50% AMI</a:t>
          </a:r>
          <a:r>
            <a:rPr lang="en-US" sz="1200" b="1" baseline="0" dirty="0">
              <a:solidFill>
                <a:srgbClr val="4E85C0"/>
              </a:solidFill>
              <a:latin typeface="Tw Cen MT" panose="020B0602020104020603" pitchFamily="34" charset="0"/>
            </a:rPr>
            <a:t> Max Rent</a:t>
          </a:r>
          <a:endParaRPr lang="en-US" sz="1200" b="1" dirty="0">
            <a:solidFill>
              <a:srgbClr val="4E85C0"/>
            </a:solidFill>
            <a:latin typeface="Tw Cen MT" panose="020B0602020104020603" pitchFamily="34" charset="0"/>
          </a:endParaRPr>
        </a:p>
      </cdr:txBody>
    </cdr:sp>
  </cdr:relSizeAnchor>
  <cdr:relSizeAnchor xmlns:cdr="http://schemas.openxmlformats.org/drawingml/2006/chartDrawing">
    <cdr:from>
      <cdr:x>0.7903</cdr:x>
      <cdr:y>0.55831</cdr:y>
    </cdr:from>
    <cdr:to>
      <cdr:x>0.97617</cdr:x>
      <cdr:y>0.61965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747508" y="2520445"/>
          <a:ext cx="1586942" cy="2768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rPr>
            <a:t>2BR 30% AMI</a:t>
          </a:r>
          <a:r>
            <a:rPr lang="en-US" sz="1200" b="1" baseline="0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rPr>
            <a:t> Max Rent</a:t>
          </a:r>
          <a:endParaRPr lang="en-US" sz="1200" b="1" dirty="0">
            <a:solidFill>
              <a:schemeClr val="bg1">
                <a:lumMod val="50000"/>
              </a:schemeClr>
            </a:solidFill>
            <a:latin typeface="Tw Cen MT" panose="020B0602020104020603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0.80556</cdr:x>
      <cdr:y>0.83232</cdr:y>
    </cdr:from>
    <cdr:to>
      <cdr:x>0.83333</cdr:x>
      <cdr:y>0.87713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994D546-BA19-B842-2810-0695320B2E22}"/>
            </a:ext>
          </a:extLst>
        </cdr:cNvPr>
        <cdr:cNvSpPr txBox="1"/>
      </cdr:nvSpPr>
      <cdr:spPr>
        <a:xfrm xmlns:a="http://schemas.openxmlformats.org/drawingml/2006/main">
          <a:off x="6629400" y="4245716"/>
          <a:ext cx="228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kern="1200" dirty="0">
              <a:latin typeface="Tw Cen MT" panose="020B0602020104020603" pitchFamily="34" charset="0"/>
            </a:rPr>
            <a:t>49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wrap="square" lIns="93534" tIns="46767" rIns="93534" bIns="4676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wrap="square" lIns="93534" tIns="46767" rIns="93534" bIns="4676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8D5EDD5-59B2-434E-B7F8-7FEF82F28674}" type="datetimeFigureOut">
              <a:rPr lang="en-US"/>
              <a:pPr/>
              <a:t>6/11/2025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wrap="square" lIns="93534" tIns="46767" rIns="93534" bIns="4676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wrap="square" lIns="93534" tIns="46767" rIns="93534" bIns="4676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6AFC949-85A8-426A-9C92-E76312C9E5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8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3DB2646-320B-4456-99BC-0C4C3E282126}" type="datetimeFigureOut">
              <a:rPr lang="en-US"/>
              <a:pPr/>
              <a:t>6/11/2025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6426"/>
            <a:ext cx="560832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D67CD11-8522-4BCE-AE71-8132318B6B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26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7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7CD11-8522-4BCE-AE71-8132318B6B6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56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4130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52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115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1118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3737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687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8714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166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6/11/2025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81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706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02" r:id="rId7"/>
    <p:sldLayoutId id="2147483703" r:id="rId8"/>
    <p:sldLayoutId id="2147483705" r:id="rId9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flhousing.data.shimberg.ufl.edu/" TargetMode="External"/><Relationship Id="rId2" Type="http://schemas.openxmlformats.org/officeDocument/2006/relationships/hyperlink" Target="http://www.shimberg.ufl.ed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5000334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800" b="1" dirty="0">
                <a:solidFill>
                  <a:srgbClr val="000000"/>
                </a:solidFill>
              </a:rPr>
              <a:t>2025 Rental Market Study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000" dirty="0">
                <a:solidFill>
                  <a:srgbClr val="000000"/>
                </a:solidFill>
              </a:rPr>
              <a:t>Anne Ray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000" dirty="0">
                <a:solidFill>
                  <a:srgbClr val="000000"/>
                </a:solidFill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000" dirty="0">
                <a:solidFill>
                  <a:srgbClr val="000000"/>
                </a:solidFill>
              </a:rPr>
              <a:t>June 13, 2025</a:t>
            </a:r>
          </a:p>
        </p:txBody>
      </p:sp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Bookman Old Style" pitchFamily="18" charset="0"/>
              </a:rPr>
              <a:t>Contact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858000" y="6057923"/>
            <a:ext cx="2007297" cy="55471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28C5A45-49D3-DCE5-5C34-EF3977F3EC6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5625"/>
          <a:stretch>
            <a:fillRect/>
          </a:stretch>
        </p:blipFill>
        <p:spPr>
          <a:xfrm>
            <a:off x="-19051" y="0"/>
            <a:ext cx="9210319" cy="473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45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763000" cy="6096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Florida has an estimated 904,635 low-income, cost burdened renters.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Core Needs Assessment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81000" y="1371600"/>
            <a:ext cx="8305800" cy="5029200"/>
          </a:xfrm>
          <a:noFill/>
        </p:spPr>
        <p:txBody>
          <a:bodyPr/>
          <a:lstStyle/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dirty="0">
                <a:solidFill>
                  <a:srgbClr val="000000"/>
                </a:solidFill>
              </a:rPr>
              <a:t>Low-income: below 60% area median income (AMI)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dirty="0">
                <a:solidFill>
                  <a:srgbClr val="000000"/>
                </a:solidFill>
              </a:rPr>
              <a:t>Cost burdened: paying more than 40% of income for rent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dirty="0">
                <a:solidFill>
                  <a:srgbClr val="000000"/>
                </a:solidFill>
              </a:rPr>
              <a:t>Excludes student-headed, non-family households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04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C407F3E-3E00-BD41-C39A-BBA5B2999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61A3D8D0-5A22-D6BF-999D-D56FC98BE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99015"/>
            <a:ext cx="8763000" cy="6096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Florida has an estimated 904,635 low-income, cost burdened renters.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CEB6327-6A43-788E-646B-61244EA84E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Core Needs Assessment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8A4D58-B2D8-BA4C-51CF-7D74CAE10E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1371600"/>
            <a:ext cx="8305800" cy="5029200"/>
          </a:xfrm>
          <a:noFill/>
        </p:spPr>
        <p:txBody>
          <a:bodyPr/>
          <a:lstStyle/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dirty="0">
                <a:solidFill>
                  <a:srgbClr val="000000"/>
                </a:solidFill>
              </a:rPr>
              <a:t>73% of 0-60% AMI renter households are cost burdened, compared to:</a:t>
            </a:r>
          </a:p>
          <a:p>
            <a:pPr lvl="1">
              <a:spcAft>
                <a:spcPts val="1200"/>
              </a:spcAft>
              <a:buClr>
                <a:schemeClr val="tx1"/>
              </a:buClr>
            </a:pPr>
            <a:r>
              <a:rPr lang="en-US" dirty="0">
                <a:solidFill>
                  <a:srgbClr val="000000"/>
                </a:solidFill>
              </a:rPr>
              <a:t>45% of 60-80% AMI renters</a:t>
            </a:r>
          </a:p>
          <a:p>
            <a:pPr lvl="1">
              <a:spcAft>
                <a:spcPts val="1200"/>
              </a:spcAft>
              <a:buClr>
                <a:schemeClr val="tx1"/>
              </a:buClr>
            </a:pPr>
            <a:r>
              <a:rPr lang="en-US" dirty="0">
                <a:solidFill>
                  <a:srgbClr val="000000"/>
                </a:solidFill>
              </a:rPr>
              <a:t>21% of 80-100% AMI renters</a:t>
            </a:r>
          </a:p>
          <a:p>
            <a:pPr lvl="1">
              <a:spcAft>
                <a:spcPts val="1200"/>
              </a:spcAft>
              <a:buClr>
                <a:schemeClr val="tx1"/>
              </a:buClr>
            </a:pPr>
            <a:r>
              <a:rPr lang="en-US" dirty="0">
                <a:solidFill>
                  <a:srgbClr val="000000"/>
                </a:solidFill>
              </a:rPr>
              <a:t>11% of 100-120% AMI renters</a:t>
            </a:r>
          </a:p>
          <a:p>
            <a:pPr lvl="1">
              <a:spcAft>
                <a:spcPts val="1200"/>
              </a:spcAft>
              <a:buClr>
                <a:schemeClr val="tx1"/>
              </a:buClr>
            </a:pPr>
            <a:r>
              <a:rPr lang="en-US" dirty="0">
                <a:solidFill>
                  <a:srgbClr val="000000"/>
                </a:solidFill>
              </a:rPr>
              <a:t> 6% of 120-140% AMI renters</a:t>
            </a:r>
          </a:p>
        </p:txBody>
      </p:sp>
    </p:spTree>
    <p:extLst>
      <p:ext uri="{BB962C8B-B14F-4D97-AF65-F5344CB8AC3E}">
        <p14:creationId xmlns:p14="http://schemas.microsoft.com/office/powerpoint/2010/main" val="2498592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89560" y="184313"/>
            <a:ext cx="8534400" cy="6096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Cost Burdened Households by County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rgbClr val="000000"/>
                </a:solidFill>
              </a:rPr>
              <a:t>Core Needs Assessment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49944" y="929639"/>
            <a:ext cx="2758776" cy="5293054"/>
          </a:xfrm>
          <a:noFill/>
        </p:spPr>
        <p:txBody>
          <a:bodyPr/>
          <a:lstStyle/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dirty="0">
                <a:solidFill>
                  <a:srgbClr val="000000"/>
                </a:solidFill>
              </a:rPr>
              <a:t>64.5% of cost burdened households are in large counties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dirty="0">
                <a:solidFill>
                  <a:srgbClr val="000000"/>
                </a:solidFill>
              </a:rPr>
              <a:t>32.9% in medium counties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dirty="0">
                <a:solidFill>
                  <a:srgbClr val="000000"/>
                </a:solidFill>
              </a:rPr>
              <a:t>2.6% in small counties</a:t>
            </a:r>
          </a:p>
          <a:p>
            <a:endParaRPr lang="en-US" dirty="0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65171" y="6222693"/>
            <a:ext cx="85740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Tw Cen MT" panose="020B0602020104020603" pitchFamily="34" charset="0"/>
              </a:rPr>
              <a:t>Sources: Shimberg Center tabulation of U.S. Census Bureau, 2023 American Community Survey; University of Florida Bureau of Economic and Business Research, 2025 Population Projections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5171" y="5967327"/>
            <a:ext cx="80924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Low-Income (≤60% AMI), Cost Burdened (&gt;40%) Renter Households by County, 2025</a:t>
            </a:r>
            <a:endParaRPr lang="en-US" sz="1400" b="1" dirty="0">
              <a:solidFill>
                <a:srgbClr val="000000"/>
              </a:solidFill>
              <a:effectLst/>
              <a:latin typeface="Tw Cen MT" panose="020B06020201040206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map of the state of florida&#10;&#10;AI-generated content may be incorrect.">
            <a:extLst>
              <a:ext uri="{FF2B5EF4-FFF2-40B4-BE49-F238E27FC236}">
                <a16:creationId xmlns:a16="http://schemas.microsoft.com/office/drawing/2014/main" id="{369DBD77-B9E0-27E9-6D94-F970431186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6824" r="2861" b="34444"/>
          <a:stretch>
            <a:fillRect/>
          </a:stretch>
        </p:blipFill>
        <p:spPr>
          <a:xfrm>
            <a:off x="389068" y="956533"/>
            <a:ext cx="5643540" cy="497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8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Household Demographics: Size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Core Needs Assessment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81000" y="1371600"/>
            <a:ext cx="8077200" cy="4953000"/>
          </a:xfrm>
          <a:noFill/>
        </p:spPr>
        <p:txBody>
          <a:bodyPr/>
          <a:lstStyle/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dirty="0">
                <a:solidFill>
                  <a:srgbClr val="000000"/>
                </a:solidFill>
              </a:rPr>
              <a:t>68% of cost burdened households are 1-2 person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dirty="0">
                <a:solidFill>
                  <a:srgbClr val="000000"/>
                </a:solidFill>
              </a:rPr>
              <a:t>24% are 3-4 person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dirty="0">
                <a:solidFill>
                  <a:srgbClr val="000000"/>
                </a:solidFill>
              </a:rPr>
              <a:t>8% are 5+ person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81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04800" y="342899"/>
            <a:ext cx="8229600" cy="6096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Household Demographics: Elderly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Core Needs Assessment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81000" y="1066800"/>
            <a:ext cx="8077200" cy="5105401"/>
          </a:xfrm>
          <a:noFill/>
        </p:spPr>
        <p:txBody>
          <a:bodyPr/>
          <a:lstStyle/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dirty="0">
                <a:solidFill>
                  <a:srgbClr val="000000"/>
                </a:solidFill>
              </a:rPr>
              <a:t>352,861 cost burdened households (39%) headed by householder age 55+, including 70,787 (8%) age 75-84 and 35,281 (4%) age 85+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dirty="0">
                <a:solidFill>
                  <a:srgbClr val="000000"/>
                </a:solidFill>
              </a:rPr>
              <a:t>Highest shares (44-50%) in Southwest, Pasco/Pinellas, and Palm Beach/Treasure Coast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dirty="0">
                <a:solidFill>
                  <a:srgbClr val="000000"/>
                </a:solidFill>
              </a:rPr>
              <a:t>Additionally, 2024 Point in Time Count found 8,369 homeless persons age 55+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86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11B0197-D2F4-B248-E5D6-654C73B60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8DC798DC-8C3C-F97F-8A8B-7D450A6A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42899"/>
            <a:ext cx="8229600" cy="6096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Household Demographics: Elderly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F65744-F963-41C0-07EC-ABC815C684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Core Needs Assessment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48549F-3A21-282D-8CC1-566F573FCF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1066800"/>
            <a:ext cx="8077200" cy="5105401"/>
          </a:xfrm>
          <a:noFill/>
        </p:spPr>
        <p:txBody>
          <a:bodyPr/>
          <a:lstStyle/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dirty="0">
                <a:solidFill>
                  <a:srgbClr val="000000"/>
                </a:solidFill>
              </a:rPr>
              <a:t>43% of age 55+ low-income, cost burdened renter households are headed by someone with a disability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dirty="0">
                <a:solidFill>
                  <a:srgbClr val="000000"/>
                </a:solidFill>
              </a:rPr>
              <a:t>28% include at least one employed household member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dirty="0">
                <a:solidFill>
                  <a:srgbClr val="000000"/>
                </a:solidFill>
              </a:rPr>
              <a:t>Age 55+ households are a core constituency in Florida’s affordable housing developments—not just in elder set-asides, but in units for families, homeless, and persons with disabilities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099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Affordable/Available Units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Affordable/Available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153400" cy="4953000"/>
          </a:xfrm>
          <a:noFill/>
        </p:spPr>
        <p:txBody>
          <a:bodyPr/>
          <a:lstStyle/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dirty="0">
                <a:solidFill>
                  <a:srgbClr val="000000"/>
                </a:solidFill>
              </a:rPr>
              <a:t>Compares number of renter households in an income group (0-30% AMI, 0-60% AMI, etc.) with supply of rental units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dirty="0">
                <a:solidFill>
                  <a:srgbClr val="000000"/>
                </a:solidFill>
              </a:rPr>
              <a:t>Affordable: with rent at or below AMI rent limit (30% monthly income)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dirty="0">
                <a:solidFill>
                  <a:srgbClr val="000000"/>
                </a:solidFill>
              </a:rPr>
              <a:t>Available: vacant or occupied by income-qualified household (at or below AMI income limit)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179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04799" y="304800"/>
            <a:ext cx="8537912" cy="609447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Statewide Affordable/Available Units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218721" y="6125952"/>
            <a:ext cx="84650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Number of Affordable Units, Affordable/Available Units, and Renter Households by Income, Florida, 2023</a:t>
            </a:r>
            <a:endParaRPr lang="en-US" sz="1400" b="1" dirty="0">
              <a:solidFill>
                <a:srgbClr val="000000"/>
              </a:solidFill>
              <a:effectLst/>
              <a:latin typeface="Tw Cen MT" panose="020B06020201040206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1289" y="6378865"/>
            <a:ext cx="87649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Tw Cen MT" panose="020B0602020104020603" pitchFamily="34" charset="0"/>
              </a:rPr>
              <a:t>Source: Shimberg Center tabulation of U.S. Census Bureau, 2023 American Community Survey </a:t>
            </a:r>
          </a:p>
        </p:txBody>
      </p:sp>
      <p:sp>
        <p:nvSpPr>
          <p:cNvPr id="4" name="Rectangle 3"/>
          <p:cNvSpPr/>
          <p:nvPr/>
        </p:nvSpPr>
        <p:spPr>
          <a:xfrm>
            <a:off x="7042649" y="112412"/>
            <a:ext cx="17756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1400" b="1" cap="small" dirty="0">
                <a:solidFill>
                  <a:prstClr val="black"/>
                </a:solidFill>
                <a:latin typeface="Tw Cen MT" panose="020B0602020104020603" pitchFamily="34" charset="0"/>
                <a:ea typeface="ＭＳ Ｐゴシック"/>
              </a:rPr>
              <a:t>Affordable/Available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F4318FC-4EE5-45D8-B674-5F6C4CBF6C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973951"/>
              </p:ext>
            </p:extLst>
          </p:nvPr>
        </p:nvGraphicFramePr>
        <p:xfrm>
          <a:off x="457200" y="990599"/>
          <a:ext cx="8229600" cy="511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3143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04799" y="304800"/>
            <a:ext cx="8537912" cy="609447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Regional Affordable/Available Units per 100 Renters: 0-30% AMI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1289" y="6468851"/>
            <a:ext cx="87649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Tw Cen MT" panose="020B0602020104020603" pitchFamily="34" charset="0"/>
              </a:rPr>
              <a:t>Source: Shimberg Center analysis of U.S. Census Bureau, 2023 American Community Survey.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42649" y="112412"/>
            <a:ext cx="17756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1400" b="1" cap="small" dirty="0">
                <a:solidFill>
                  <a:prstClr val="black"/>
                </a:solidFill>
                <a:latin typeface="Tw Cen MT" panose="020B0602020104020603" pitchFamily="34" charset="0"/>
                <a:ea typeface="ＭＳ Ｐゴシック"/>
              </a:rPr>
              <a:t>Affordable/Available</a:t>
            </a:r>
          </a:p>
        </p:txBody>
      </p:sp>
      <p:pic>
        <p:nvPicPr>
          <p:cNvPr id="4" name="Picture 3" descr="A map of the state of florida&#10;&#10;AI-generated content may be incorrect.">
            <a:extLst>
              <a:ext uri="{FF2B5EF4-FFF2-40B4-BE49-F238E27FC236}">
                <a16:creationId xmlns:a16="http://schemas.microsoft.com/office/drawing/2014/main" id="{DB4CA51E-0A72-3408-BAD9-39B0049ADF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" b="31111"/>
          <a:stretch>
            <a:fillRect/>
          </a:stretch>
        </p:blipFill>
        <p:spPr>
          <a:xfrm>
            <a:off x="301288" y="900800"/>
            <a:ext cx="5870911" cy="558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24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04799" y="304800"/>
            <a:ext cx="8537912" cy="609447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Regional Affordable/Available Units per 100 Renters: 0-60% AMI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1289" y="6378865"/>
            <a:ext cx="87649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Tw Cen MT" panose="020B0602020104020603" pitchFamily="34" charset="0"/>
              </a:rPr>
              <a:t>Source: Shimberg Center analysis of U.S. Census Bureau, 2023 American Community Survey. 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4040167"/>
            <a:ext cx="3505200" cy="2368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42649" y="112412"/>
            <a:ext cx="17756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1400" b="1" cap="small" dirty="0">
                <a:solidFill>
                  <a:prstClr val="black"/>
                </a:solidFill>
                <a:latin typeface="Tw Cen MT" panose="020B0602020104020603" pitchFamily="34" charset="0"/>
                <a:ea typeface="ＭＳ Ｐゴシック"/>
              </a:rPr>
              <a:t>Affordable/Available</a:t>
            </a:r>
          </a:p>
        </p:txBody>
      </p:sp>
      <p:pic>
        <p:nvPicPr>
          <p:cNvPr id="3" name="Picture 2" descr="A map of florida with blue squares&#10;&#10;AI-generated content may be incorrect.">
            <a:extLst>
              <a:ext uri="{FF2B5EF4-FFF2-40B4-BE49-F238E27FC236}">
                <a16:creationId xmlns:a16="http://schemas.microsoft.com/office/drawing/2014/main" id="{A08C13C6-6480-0144-7DE1-6D42A29EE7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7" b="30000"/>
          <a:stretch>
            <a:fillRect/>
          </a:stretch>
        </p:blipFill>
        <p:spPr>
          <a:xfrm>
            <a:off x="304798" y="914247"/>
            <a:ext cx="5794659" cy="549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04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652409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Rental Market Study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762000"/>
            <a:ext cx="8001000" cy="594360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Statewide Trends</a:t>
            </a:r>
          </a:p>
          <a:p>
            <a:pPr marL="227013" lvl="1" indent="-227013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Core Needs Assessment</a:t>
            </a:r>
          </a:p>
          <a:p>
            <a:pPr marL="501650" lvl="2" indent="-227013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solidFill>
                  <a:srgbClr val="000000"/>
                </a:solidFill>
                <a:latin typeface="Tw Cen MT" panose="020B0602020104020603" pitchFamily="34" charset="0"/>
              </a:rPr>
              <a:t>Counties &amp; County Size</a:t>
            </a:r>
          </a:p>
          <a:p>
            <a:pPr marL="501650" lvl="2" indent="-227013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solidFill>
                  <a:srgbClr val="000000"/>
                </a:solidFill>
                <a:latin typeface="Tw Cen MT" panose="020B0602020104020603" pitchFamily="34" charset="0"/>
              </a:rPr>
              <a:t>Household Size</a:t>
            </a:r>
          </a:p>
          <a:p>
            <a:pPr marL="501650" lvl="2" indent="-227013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solidFill>
                  <a:srgbClr val="000000"/>
                </a:solidFill>
                <a:latin typeface="Tw Cen MT" panose="020B0602020104020603" pitchFamily="34" charset="0"/>
              </a:rPr>
              <a:t>Elders</a:t>
            </a:r>
          </a:p>
          <a:p>
            <a:pPr marL="227013" lvl="1" indent="-227013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Affordable/Available Units</a:t>
            </a:r>
          </a:p>
          <a:p>
            <a:pPr marL="227013" lvl="1" indent="-227013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Demographic Reports</a:t>
            </a:r>
          </a:p>
          <a:p>
            <a:pPr marL="501650" lvl="2" indent="-227013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solidFill>
                  <a:srgbClr val="000000"/>
                </a:solidFill>
                <a:latin typeface="Tw Cen MT" panose="020B0602020104020603" pitchFamily="34" charset="0"/>
              </a:rPr>
              <a:t>Homeless</a:t>
            </a:r>
          </a:p>
          <a:p>
            <a:pPr marL="501650" lvl="2" indent="-227013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solidFill>
                  <a:srgbClr val="000000"/>
                </a:solidFill>
                <a:latin typeface="Tw Cen MT" panose="020B0602020104020603" pitchFamily="34" charset="0"/>
              </a:rPr>
              <a:t>Special Needs</a:t>
            </a:r>
          </a:p>
          <a:p>
            <a:pPr marL="501650" lvl="2" indent="-227013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solidFill>
                  <a:srgbClr val="000000"/>
                </a:solidFill>
                <a:latin typeface="Tw Cen MT" panose="020B0602020104020603" pitchFamily="34" charset="0"/>
              </a:rPr>
              <a:t>Farmworkers/Fishers</a:t>
            </a:r>
          </a:p>
          <a:p>
            <a:pPr marL="227013" lvl="1" indent="-227013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Assisted Housing Supply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632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04799" y="304800"/>
            <a:ext cx="8537912" cy="609447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Regional Affordable/Available Units per 100 Renters: 0-80% AMI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1289" y="6378865"/>
            <a:ext cx="87649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Tw Cen MT" panose="020B0602020104020603" pitchFamily="34" charset="0"/>
              </a:rPr>
              <a:t>Source: Shimberg Center analysis of U.S. Census Bureau, 2023 American Community Survey. 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4040167"/>
            <a:ext cx="3505200" cy="2333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42649" y="112412"/>
            <a:ext cx="17756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1400" b="1" cap="small" dirty="0">
                <a:solidFill>
                  <a:prstClr val="black"/>
                </a:solidFill>
                <a:latin typeface="Tw Cen MT" panose="020B0602020104020603" pitchFamily="34" charset="0"/>
                <a:ea typeface="ＭＳ Ｐゴシック"/>
              </a:rPr>
              <a:t>Affordable/Available</a:t>
            </a:r>
          </a:p>
        </p:txBody>
      </p:sp>
      <p:pic>
        <p:nvPicPr>
          <p:cNvPr id="3" name="Picture 2" descr="A map of the state of florida&#10;&#10;AI-generated content may be incorrect.">
            <a:extLst>
              <a:ext uri="{FF2B5EF4-FFF2-40B4-BE49-F238E27FC236}">
                <a16:creationId xmlns:a16="http://schemas.microsoft.com/office/drawing/2014/main" id="{6E9B1004-2943-5F9B-E0C1-48F195406D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7" b="30000"/>
          <a:stretch>
            <a:fillRect/>
          </a:stretch>
        </p:blipFill>
        <p:spPr>
          <a:xfrm>
            <a:off x="322728" y="990599"/>
            <a:ext cx="5773272" cy="547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34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08FABE9-0ED4-91AE-9CDE-01FC64ACD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D5BA5E3E-FBE7-276B-72E0-07260EA04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304800"/>
            <a:ext cx="8537912" cy="609447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Regional Affordable/Available Units per 100 Renters: 0-120% AMI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C56B3F-4B71-D506-B13B-5647171D1D12}"/>
              </a:ext>
            </a:extLst>
          </p:cNvPr>
          <p:cNvSpPr/>
          <p:nvPr/>
        </p:nvSpPr>
        <p:spPr>
          <a:xfrm>
            <a:off x="191289" y="6378865"/>
            <a:ext cx="87649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Tw Cen MT" panose="020B0602020104020603" pitchFamily="34" charset="0"/>
              </a:rPr>
              <a:t>Source: Shimberg Center analysis of U.S. Census Bureau, 2023 American Community Survey.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F24793-9D6B-1C75-C157-6A11BCB2319C}"/>
              </a:ext>
            </a:extLst>
          </p:cNvPr>
          <p:cNvSpPr/>
          <p:nvPr/>
        </p:nvSpPr>
        <p:spPr>
          <a:xfrm>
            <a:off x="609600" y="4040167"/>
            <a:ext cx="3505200" cy="2333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94EDE-BFD9-EA72-C291-4E8F91CB5861}"/>
              </a:ext>
            </a:extLst>
          </p:cNvPr>
          <p:cNvSpPr/>
          <p:nvPr/>
        </p:nvSpPr>
        <p:spPr>
          <a:xfrm>
            <a:off x="7042649" y="112412"/>
            <a:ext cx="17756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1400" b="1" cap="small" dirty="0">
                <a:solidFill>
                  <a:prstClr val="black"/>
                </a:solidFill>
                <a:latin typeface="Tw Cen MT" panose="020B0602020104020603" pitchFamily="34" charset="0"/>
                <a:ea typeface="ＭＳ Ｐゴシック"/>
              </a:rPr>
              <a:t>Affordable/Available</a:t>
            </a:r>
          </a:p>
        </p:txBody>
      </p:sp>
      <p:pic>
        <p:nvPicPr>
          <p:cNvPr id="3" name="Picture 2" descr="A map of florida with different states&#10;&#10;AI-generated content may be incorrect.">
            <a:extLst>
              <a:ext uri="{FF2B5EF4-FFF2-40B4-BE49-F238E27FC236}">
                <a16:creationId xmlns:a16="http://schemas.microsoft.com/office/drawing/2014/main" id="{C92FB728-C880-C56E-58A0-657FA81BA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" b="31112"/>
          <a:stretch>
            <a:fillRect/>
          </a:stretch>
        </p:blipFill>
        <p:spPr>
          <a:xfrm>
            <a:off x="296807" y="914246"/>
            <a:ext cx="5688956" cy="541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79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98704" y="292607"/>
            <a:ext cx="8229600" cy="6096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Homeless Individuals and Families: Counts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Demographic Reports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8224" y="1118615"/>
            <a:ext cx="8464296" cy="6330696"/>
          </a:xfrm>
          <a:noFill/>
        </p:spPr>
        <p:txBody>
          <a:bodyPr/>
          <a:lstStyle/>
          <a:p>
            <a:pPr>
              <a:spcAft>
                <a:spcPts val="800"/>
              </a:spcAft>
              <a:buClr>
                <a:schemeClr val="tx1"/>
              </a:buClr>
            </a:pPr>
            <a:r>
              <a:rPr lang="en-US" sz="2400" dirty="0">
                <a:solidFill>
                  <a:srgbClr val="000000"/>
                </a:solidFill>
              </a:rPr>
              <a:t>Individuals</a:t>
            </a:r>
          </a:p>
          <a:p>
            <a:pPr lvl="1">
              <a:spcBef>
                <a:spcPts val="600"/>
              </a:spcBef>
              <a:spcAft>
                <a:spcPts val="800"/>
              </a:spcAft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</a:rPr>
              <a:t>29,848 homeless individuals (+14% from 2022 RMS)</a:t>
            </a:r>
          </a:p>
          <a:p>
            <a:pPr lvl="1">
              <a:spcBef>
                <a:spcPts val="600"/>
              </a:spcBef>
              <a:spcAft>
                <a:spcPts val="800"/>
              </a:spcAft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</a:rPr>
              <a:t>16,221 transitional/permanent supportive housing beds</a:t>
            </a:r>
          </a:p>
          <a:p>
            <a:pPr>
              <a:spcAft>
                <a:spcPts val="800"/>
              </a:spcAft>
              <a:buClr>
                <a:schemeClr val="tx1"/>
              </a:buClr>
            </a:pPr>
            <a:r>
              <a:rPr lang="en-US" sz="2400" dirty="0">
                <a:solidFill>
                  <a:srgbClr val="000000"/>
                </a:solidFill>
              </a:rPr>
              <a:t>Families with children</a:t>
            </a:r>
          </a:p>
          <a:p>
            <a:pPr lvl="1">
              <a:spcBef>
                <a:spcPts val="600"/>
              </a:spcBef>
              <a:spcAft>
                <a:spcPts val="800"/>
              </a:spcAft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</a:rPr>
              <a:t>44,234  homeless families with children (+28% from 2022 RMS)</a:t>
            </a:r>
          </a:p>
          <a:p>
            <a:pPr lvl="1">
              <a:spcBef>
                <a:spcPts val="600"/>
              </a:spcBef>
              <a:spcAft>
                <a:spcPts val="800"/>
              </a:spcAft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</a:rPr>
              <a:t>8,953 transitional/permanent supportive housing units</a:t>
            </a:r>
          </a:p>
          <a:p>
            <a:pPr>
              <a:spcAft>
                <a:spcPts val="800"/>
              </a:spcAft>
              <a:buClr>
                <a:schemeClr val="tx1"/>
              </a:buClr>
            </a:pPr>
            <a:r>
              <a:rPr lang="en-US" sz="2400" dirty="0">
                <a:solidFill>
                  <a:srgbClr val="000000"/>
                </a:solidFill>
              </a:rPr>
              <a:t>Reasons for increases:</a:t>
            </a:r>
          </a:p>
          <a:p>
            <a:pPr lvl="1">
              <a:spcBef>
                <a:spcPts val="600"/>
              </a:spcBef>
              <a:spcAft>
                <a:spcPts val="800"/>
              </a:spcAft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</a:rPr>
              <a:t>Increase in individuals in Point in Time count</a:t>
            </a:r>
          </a:p>
          <a:p>
            <a:pPr lvl="1">
              <a:spcBef>
                <a:spcPts val="600"/>
              </a:spcBef>
              <a:spcAft>
                <a:spcPts val="800"/>
              </a:spcAft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</a:rPr>
              <a:t>Student data frequently affected by spikes in displacement due to hurricanes (Hurricane Ian in 2022-2023 school year)</a:t>
            </a:r>
          </a:p>
          <a:p>
            <a:pPr lvl="1">
              <a:spcBef>
                <a:spcPts val="600"/>
              </a:spcBef>
              <a:spcAft>
                <a:spcPts val="800"/>
              </a:spcAft>
            </a:pPr>
            <a:endParaRPr lang="en-US" dirty="0"/>
          </a:p>
          <a:p>
            <a:pPr>
              <a:spcAft>
                <a:spcPts val="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092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Special Needs Definition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Demographic Reports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81000" y="1371600"/>
            <a:ext cx="8153400" cy="5181600"/>
          </a:xfrm>
          <a:noFill/>
        </p:spPr>
        <p:txBody>
          <a:bodyPr/>
          <a:lstStyle/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sz="2400" dirty="0">
                <a:solidFill>
                  <a:srgbClr val="000000"/>
                </a:solidFill>
              </a:rPr>
              <a:t>An </a:t>
            </a:r>
            <a:r>
              <a:rPr lang="en-US" sz="2400" b="1" dirty="0">
                <a:solidFill>
                  <a:srgbClr val="000000"/>
                </a:solidFill>
              </a:rPr>
              <a:t>adult</a:t>
            </a:r>
            <a:r>
              <a:rPr lang="en-US" sz="2400" dirty="0">
                <a:solidFill>
                  <a:srgbClr val="000000"/>
                </a:solidFill>
              </a:rPr>
              <a:t> person requiring </a:t>
            </a:r>
            <a:r>
              <a:rPr lang="en-US" sz="2400" b="1" dirty="0">
                <a:solidFill>
                  <a:srgbClr val="000000"/>
                </a:solidFill>
              </a:rPr>
              <a:t>independent living services </a:t>
            </a:r>
            <a:r>
              <a:rPr lang="en-US" sz="2400" dirty="0">
                <a:solidFill>
                  <a:srgbClr val="000000"/>
                </a:solidFill>
              </a:rPr>
              <a:t>in order to maintain housing or develop </a:t>
            </a:r>
            <a:r>
              <a:rPr lang="en-US" sz="2400" b="1" dirty="0">
                <a:solidFill>
                  <a:srgbClr val="000000"/>
                </a:solidFill>
              </a:rPr>
              <a:t>independent living skills</a:t>
            </a:r>
            <a:r>
              <a:rPr lang="en-US" sz="2400" dirty="0">
                <a:solidFill>
                  <a:srgbClr val="000000"/>
                </a:solidFill>
              </a:rPr>
              <a:t> and who has a </a:t>
            </a:r>
            <a:r>
              <a:rPr lang="en-US" sz="2400" b="1" dirty="0">
                <a:solidFill>
                  <a:srgbClr val="000000"/>
                </a:solidFill>
              </a:rPr>
              <a:t>disabling condition</a:t>
            </a:r>
            <a:r>
              <a:rPr lang="en-US" sz="2400" dirty="0">
                <a:solidFill>
                  <a:srgbClr val="000000"/>
                </a:solidFill>
              </a:rPr>
              <a:t>; 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sz="2400" dirty="0">
                <a:solidFill>
                  <a:srgbClr val="000000"/>
                </a:solidFill>
              </a:rPr>
              <a:t>A young adult </a:t>
            </a:r>
            <a:r>
              <a:rPr lang="en-US" sz="2400" b="1" dirty="0">
                <a:solidFill>
                  <a:srgbClr val="000000"/>
                </a:solidFill>
              </a:rPr>
              <a:t>formerly in foster care </a:t>
            </a:r>
            <a:r>
              <a:rPr lang="en-US" sz="2400" dirty="0">
                <a:solidFill>
                  <a:srgbClr val="000000"/>
                </a:solidFill>
              </a:rPr>
              <a:t>who is eligible for services under s. 409.1451(5); 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sz="2400" dirty="0">
                <a:solidFill>
                  <a:srgbClr val="000000"/>
                </a:solidFill>
              </a:rPr>
              <a:t>A </a:t>
            </a:r>
            <a:r>
              <a:rPr lang="en-US" sz="2400" b="1" dirty="0">
                <a:solidFill>
                  <a:srgbClr val="000000"/>
                </a:solidFill>
              </a:rPr>
              <a:t>survivor of domestic violence </a:t>
            </a:r>
            <a:r>
              <a:rPr lang="en-US" sz="2400" dirty="0">
                <a:solidFill>
                  <a:srgbClr val="000000"/>
                </a:solidFill>
              </a:rPr>
              <a:t>as defined in s. 741.28; 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sz="2400" dirty="0">
                <a:solidFill>
                  <a:srgbClr val="000000"/>
                </a:solidFill>
              </a:rPr>
              <a:t>Or a person </a:t>
            </a:r>
            <a:r>
              <a:rPr lang="en-US" sz="2400" b="1" dirty="0">
                <a:solidFill>
                  <a:srgbClr val="000000"/>
                </a:solidFill>
              </a:rPr>
              <a:t>receiving benefits </a:t>
            </a:r>
            <a:r>
              <a:rPr lang="en-US" sz="2400" dirty="0">
                <a:solidFill>
                  <a:srgbClr val="000000"/>
                </a:solidFill>
              </a:rPr>
              <a:t>under the Social Security Disability Insurance (SSDI) program or the Supplemental Security Income (SSI) program or from veterans’ disability benefits.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Section 420.0004 (13), Florida Statutes</a:t>
            </a:r>
          </a:p>
        </p:txBody>
      </p:sp>
    </p:spTree>
    <p:extLst>
      <p:ext uri="{BB962C8B-B14F-4D97-AF65-F5344CB8AC3E}">
        <p14:creationId xmlns:p14="http://schemas.microsoft.com/office/powerpoint/2010/main" val="2182500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Special Needs Household Estimates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Demographic Reports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81000" y="1371600"/>
            <a:ext cx="8153400" cy="5181600"/>
          </a:xfrm>
          <a:noFill/>
        </p:spPr>
        <p:txBody>
          <a:bodyPr/>
          <a:lstStyle/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sz="2400" dirty="0">
                <a:solidFill>
                  <a:srgbClr val="000000"/>
                </a:solidFill>
              </a:rPr>
              <a:t>Adults with disabilities, receiving SSDI/SSI/VA benefits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</a:rPr>
              <a:t>92,545 low-income renter households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sz="2400" dirty="0">
                <a:solidFill>
                  <a:srgbClr val="000000"/>
                </a:solidFill>
              </a:rPr>
              <a:t>Survivors of domestic violence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</a:rPr>
              <a:t>7,147 households using emergency shelter (DCF)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sz="2400" dirty="0">
                <a:solidFill>
                  <a:srgbClr val="000000"/>
                </a:solidFill>
              </a:rPr>
              <a:t>Youth aging out of foster care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</a:rPr>
              <a:t>2,066 units for youth using post-foster care services (FL Assessment of Housing for Special Needs &amp; Homeless Populations)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sz="2400" dirty="0">
                <a:solidFill>
                  <a:srgbClr val="000000"/>
                </a:solidFill>
              </a:rPr>
              <a:t>Total estimate: 101,758 households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</a:rPr>
              <a:t>11% of statewide total of 904,635 low-income, cost burdened renter households</a:t>
            </a:r>
          </a:p>
        </p:txBody>
      </p:sp>
    </p:spTree>
    <p:extLst>
      <p:ext uri="{BB962C8B-B14F-4D97-AF65-F5344CB8AC3E}">
        <p14:creationId xmlns:p14="http://schemas.microsoft.com/office/powerpoint/2010/main" val="1930659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Farmworkers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Demographic Reports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81000" y="1371600"/>
            <a:ext cx="8153400" cy="5181600"/>
          </a:xfrm>
          <a:noFill/>
        </p:spPr>
        <p:txBody>
          <a:bodyPr/>
          <a:lstStyle/>
          <a:p>
            <a:pPr lvl="1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400" dirty="0">
                <a:solidFill>
                  <a:srgbClr val="000000"/>
                </a:solidFill>
              </a:rPr>
              <a:t>68,577 unaccompanied workers; 51,433 migrant camp beds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400" dirty="0">
                <a:solidFill>
                  <a:srgbClr val="000000"/>
                </a:solidFill>
              </a:rPr>
              <a:t>32,978 accompanied worker households; 3,730 farmworker set-aside units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400" dirty="0">
                <a:solidFill>
                  <a:srgbClr val="000000"/>
                </a:solidFill>
              </a:rPr>
              <a:t>Highest need counties: </a:t>
            </a:r>
          </a:p>
          <a:p>
            <a:pPr lvl="2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1800" dirty="0">
                <a:solidFill>
                  <a:srgbClr val="000000"/>
                </a:solidFill>
              </a:rPr>
              <a:t>Unaccompanied workers: Miami-Dade, Hillsborough, Gadsden, Manatee, and Glades</a:t>
            </a:r>
          </a:p>
          <a:p>
            <a:pPr lvl="2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1800" dirty="0">
                <a:solidFill>
                  <a:srgbClr val="000000"/>
                </a:solidFill>
              </a:rPr>
              <a:t>Families: Miami-Dade, Palm Beach, Gadsden, Hillsborough, and Orange </a:t>
            </a:r>
          </a:p>
        </p:txBody>
      </p:sp>
    </p:spTree>
    <p:extLst>
      <p:ext uri="{BB962C8B-B14F-4D97-AF65-F5344CB8AC3E}">
        <p14:creationId xmlns:p14="http://schemas.microsoft.com/office/powerpoint/2010/main" val="2090555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4CAD11E-068E-5720-45C6-5A5EB1101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6EF3B0DC-057D-7375-F9D5-E1FFB52D2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Fishing Workers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7AE8E88-AF8C-4297-A937-920C83CC46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Demographic Reports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E5B98F-7C66-71E6-0535-3D2148CB5E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1371600"/>
            <a:ext cx="8153400" cy="2057400"/>
          </a:xfrm>
          <a:noFill/>
        </p:spPr>
        <p:txBody>
          <a:bodyPr/>
          <a:lstStyle/>
          <a:p>
            <a:pPr lvl="1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</a:rPr>
              <a:t>1,745 low-income fishing worker households; 140 fishing worker set-aside units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</a:rPr>
              <a:t>ACS household data does not allow county-level housing estimates, but Florida Fish and Wildlife Conservation Commission publishes data on seafood production: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7B2FB0-F0FE-6111-0F37-D73EE555C8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276"/>
          <a:stretch>
            <a:fillRect/>
          </a:stretch>
        </p:blipFill>
        <p:spPr>
          <a:xfrm>
            <a:off x="704684" y="3124200"/>
            <a:ext cx="7734631" cy="3134785"/>
          </a:xfrm>
          <a:prstGeom prst="rect">
            <a:avLst/>
          </a:prstGeom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7713F68C-0398-9979-D56C-74F1701FC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578" y="6353266"/>
            <a:ext cx="86021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Tw Cen MT" panose="020B0602020104020603" pitchFamily="34" charset="0"/>
              </a:rPr>
              <a:t>Source: Florida Department of Agriculture and Consumer Services, 2024 Florida Seafood Report, https://ccmedia.fdacs.gov/content/download/110962/file/2024-seafood-report.pdf</a:t>
            </a:r>
          </a:p>
        </p:txBody>
      </p:sp>
    </p:spTree>
    <p:extLst>
      <p:ext uri="{BB962C8B-B14F-4D97-AF65-F5344CB8AC3E}">
        <p14:creationId xmlns:p14="http://schemas.microsoft.com/office/powerpoint/2010/main" val="4082693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04800" y="222578"/>
            <a:ext cx="8534400" cy="6096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Assisted Housing Inventory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6096000" y="76199"/>
            <a:ext cx="2743200" cy="457200"/>
          </a:xfrm>
        </p:spPr>
        <p:txBody>
          <a:bodyPr/>
          <a:lstStyle/>
          <a:p>
            <a:pPr lvl="1"/>
            <a:r>
              <a:rPr lang="en-US" dirty="0">
                <a:solidFill>
                  <a:srgbClr val="000000"/>
                </a:solidFill>
              </a:rPr>
              <a:t>Assisted &amp; Public Housing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715000" y="881390"/>
            <a:ext cx="3200400" cy="5443210"/>
          </a:xfrm>
          <a:noFill/>
        </p:spPr>
        <p:txBody>
          <a:bodyPr/>
          <a:lstStyle/>
          <a:p>
            <a:pPr lvl="1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</a:rPr>
              <a:t>Florida Housing, HUD multifamily, public housing, USDA RD, LHFAs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</a:rPr>
              <a:t>3,114 developments, 314,200 assisted units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</a:rPr>
              <a:t>Of these, Florida Housing funded 2,079 developments, 240,525 assisted units</a:t>
            </a:r>
          </a:p>
          <a:p>
            <a:endParaRPr lang="en-US" dirty="0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28599" y="6129755"/>
            <a:ext cx="86021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Tw Cen MT" panose="020B0602020104020603" pitchFamily="34" charset="0"/>
              </a:rPr>
              <a:t>Source: Shimberg Center for Housing Studies, Assisted Housing Inventory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599" y="5837739"/>
            <a:ext cx="53255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Assisted Housing Units by County, 2025</a:t>
            </a:r>
            <a:endParaRPr lang="en-US" sz="1400" b="1" dirty="0">
              <a:solidFill>
                <a:srgbClr val="000000"/>
              </a:solidFill>
              <a:effectLst/>
              <a:latin typeface="Tw Cen MT" panose="020B06020201040206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map of the state of florida&#10;&#10;AI-generated content may be incorrect.">
            <a:extLst>
              <a:ext uri="{FF2B5EF4-FFF2-40B4-BE49-F238E27FC236}">
                <a16:creationId xmlns:a16="http://schemas.microsoft.com/office/drawing/2014/main" id="{6D3ED47F-5D2D-688C-A0AB-33B6FB126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11" b="38889"/>
          <a:stretch>
            <a:fillRect/>
          </a:stretch>
        </p:blipFill>
        <p:spPr>
          <a:xfrm>
            <a:off x="228599" y="805284"/>
            <a:ext cx="5620781" cy="4909716"/>
          </a:xfrm>
          <a:prstGeom prst="rect">
            <a:avLst/>
          </a:prstGeom>
        </p:spPr>
      </p:pic>
      <p:pic>
        <p:nvPicPr>
          <p:cNvPr id="5" name="Picture 4" descr="A map of the state of florida&#10;&#10;AI-generated content may be incorrect.">
            <a:extLst>
              <a:ext uri="{FF2B5EF4-FFF2-40B4-BE49-F238E27FC236}">
                <a16:creationId xmlns:a16="http://schemas.microsoft.com/office/drawing/2014/main" id="{76C9CE7A-71ED-3599-F912-F4F6F5AA06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78" r="67284" b="45556"/>
          <a:stretch>
            <a:fillRect/>
          </a:stretch>
        </p:blipFill>
        <p:spPr>
          <a:xfrm>
            <a:off x="58180" y="3602995"/>
            <a:ext cx="2590800" cy="186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22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04800" y="434421"/>
            <a:ext cx="8534400" cy="6096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Tenant Characteristics: Income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6096000" y="76199"/>
            <a:ext cx="2743200" cy="457200"/>
          </a:xfrm>
        </p:spPr>
        <p:txBody>
          <a:bodyPr/>
          <a:lstStyle/>
          <a:p>
            <a:pPr lvl="1"/>
            <a:r>
              <a:rPr lang="en-US" dirty="0">
                <a:solidFill>
                  <a:srgbClr val="000000"/>
                </a:solidFill>
              </a:rPr>
              <a:t>Assisted &amp; Public Housing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13267" y="6324600"/>
            <a:ext cx="86021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Tw Cen MT" panose="020B0602020104020603" pitchFamily="34" charset="0"/>
              </a:rPr>
              <a:t>Sources: Shimberg Center for Housing Studies, Assisted Housing Inventory and U.S. Census Bureau, 2023 American Community Survey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3267" y="6115148"/>
            <a:ext cx="6629400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Average Annual Household Income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320E062-7D42-4B08-ABCA-8F50241713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5120725"/>
              </p:ext>
            </p:extLst>
          </p:nvPr>
        </p:nvGraphicFramePr>
        <p:xfrm>
          <a:off x="457200" y="1253473"/>
          <a:ext cx="8077200" cy="4694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3817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04800" y="434421"/>
            <a:ext cx="8534400" cy="6096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Tenant Characteristics: Rent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6096000" y="76199"/>
            <a:ext cx="2743200" cy="457200"/>
          </a:xfrm>
        </p:spPr>
        <p:txBody>
          <a:bodyPr/>
          <a:lstStyle/>
          <a:p>
            <a:pPr lvl="1"/>
            <a:r>
              <a:rPr lang="en-US" dirty="0">
                <a:solidFill>
                  <a:srgbClr val="000000"/>
                </a:solidFill>
              </a:rPr>
              <a:t>Assisted &amp; Public Housing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13267" y="6324600"/>
            <a:ext cx="86021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Tw Cen MT" panose="020B0602020104020603" pitchFamily="34" charset="0"/>
              </a:rPr>
              <a:t>Sources: Shimberg Center for Housing Studies, Assisted Housing Inventory and U.S. Census Bureau, 2023 American Community Survey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3267" y="6122910"/>
            <a:ext cx="6629400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Average Tenant-Paid Gross Rent (Rent + Utilities)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F511165-10C3-41B0-8915-9134E3F7B2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070636"/>
              </p:ext>
            </p:extLst>
          </p:nvPr>
        </p:nvGraphicFramePr>
        <p:xfrm>
          <a:off x="457200" y="1143000"/>
          <a:ext cx="7848599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6991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03044" y="436862"/>
            <a:ext cx="8537912" cy="866454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Florida added over a million households 2019-2023, including 195,000 renters.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1811" y="6037317"/>
            <a:ext cx="6367272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Households by Tenure, Florida, </a:t>
            </a:r>
            <a:r>
              <a:rPr lang="en-US" sz="1400" b="1" dirty="0">
                <a:solidFill>
                  <a:prstClr val="black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2019 &amp; 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811" y="6326283"/>
            <a:ext cx="611106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100" dirty="0">
                <a:solidFill>
                  <a:prstClr val="black"/>
                </a:solidFill>
                <a:latin typeface="Tw Cen MT" panose="020B0602020104020603" pitchFamily="34" charset="0"/>
              </a:rPr>
              <a:t>Source: Shimberg Center tabulation of U.S. Census Bureau, 2019 and 2023 American Community Survey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04760" y="185301"/>
            <a:ext cx="14147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1400" b="1" cap="small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Statewide Trends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9206722-5035-4114-185F-B15CF70A81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051349"/>
              </p:ext>
            </p:extLst>
          </p:nvPr>
        </p:nvGraphicFramePr>
        <p:xfrm>
          <a:off x="533400" y="1447799"/>
          <a:ext cx="7391399" cy="4467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6055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42900" y="472438"/>
            <a:ext cx="8229600" cy="6096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Preservation Risks &amp; Lost Properties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Assisted &amp; Public Housing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81000" y="1219201"/>
            <a:ext cx="8458200" cy="5334000"/>
          </a:xfrm>
          <a:noFill/>
        </p:spPr>
        <p:txBody>
          <a:bodyPr/>
          <a:lstStyle/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sz="2400" dirty="0">
                <a:solidFill>
                  <a:srgbClr val="000000"/>
                </a:solidFill>
              </a:rPr>
              <a:t>Previous Rental Market Studies flagged loss of units starting in 2020 due to expiring 30-year LIHTC properties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sz="2400" dirty="0">
                <a:solidFill>
                  <a:srgbClr val="000000"/>
                </a:solidFill>
              </a:rPr>
              <a:t>2022-2025: 24 developments with 2,481 assisted units exited inventory due to expirations. Overlapping counts: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</a:rPr>
              <a:t>Florida Housing: 10 developments, 1,198 units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</a:rPr>
              <a:t>HUD: 7 developments, 709 units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</a:rPr>
              <a:t>RD: 2 developments, 65 units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</a:rPr>
              <a:t>Local Housing Finance Authorities: 6 developments, 829 units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2209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42900" y="472438"/>
            <a:ext cx="8229600" cy="6096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Preservation Risks &amp; Lost Properties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Assisted &amp; Public Housing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3582" y="1219200"/>
            <a:ext cx="8415618" cy="5278969"/>
          </a:xfrm>
          <a:noFill/>
        </p:spPr>
        <p:txBody>
          <a:bodyPr/>
          <a:lstStyle/>
          <a:p>
            <a:pPr>
              <a:spcAft>
                <a:spcPts val="800"/>
              </a:spcAft>
              <a:buClr>
                <a:schemeClr val="tx1"/>
              </a:buClr>
            </a:pPr>
            <a:r>
              <a:rPr lang="en-US" sz="2400" dirty="0">
                <a:solidFill>
                  <a:srgbClr val="000000"/>
                </a:solidFill>
              </a:rPr>
              <a:t>By 2034, 250 developments/24,639 affordable units face similar expiration risks.</a:t>
            </a:r>
          </a:p>
          <a:p>
            <a:pPr>
              <a:spcAft>
                <a:spcPts val="800"/>
              </a:spcAft>
              <a:buClr>
                <a:schemeClr val="tx1"/>
              </a:buClr>
            </a:pPr>
            <a:r>
              <a:rPr lang="en-US" sz="2400" dirty="0">
                <a:solidFill>
                  <a:srgbClr val="000000"/>
                </a:solidFill>
              </a:rPr>
              <a:t>Largest group is 30-year expiring Florida Housing units:</a:t>
            </a:r>
          </a:p>
          <a:p>
            <a:pPr lvl="1">
              <a:spcAft>
                <a:spcPts val="800"/>
              </a:spcAft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</a:rPr>
              <a:t>196 developments/19,946 units</a:t>
            </a:r>
          </a:p>
          <a:p>
            <a:pPr lvl="1">
              <a:spcBef>
                <a:spcPts val="600"/>
              </a:spcBef>
              <a:spcAft>
                <a:spcPts val="800"/>
              </a:spcAft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</a:rPr>
              <a:t>More than ¼ (5,751units) are in the 4-county Orlando metro area</a:t>
            </a:r>
          </a:p>
          <a:p>
            <a:pPr lvl="1">
              <a:spcBef>
                <a:spcPts val="600"/>
              </a:spcBef>
              <a:spcAft>
                <a:spcPts val="800"/>
              </a:spcAft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</a:rPr>
              <a:t>Other heavily affected counties: Miami-Dade (2,487 units), Palm Beach (1,732 units), and Hillsborough (1,520 units)</a:t>
            </a:r>
          </a:p>
          <a:p>
            <a:pPr>
              <a:spcAft>
                <a:spcPts val="800"/>
              </a:spcAft>
              <a:buClr>
                <a:schemeClr val="tx1"/>
              </a:buClr>
            </a:pPr>
            <a:r>
              <a:rPr lang="en-US" sz="2400" dirty="0">
                <a:solidFill>
                  <a:srgbClr val="000000"/>
                </a:solidFill>
              </a:rPr>
              <a:t>Florida Housing’s investments have been critical in reducing expiration risk:</a:t>
            </a:r>
          </a:p>
          <a:p>
            <a:pPr lvl="1">
              <a:spcAft>
                <a:spcPts val="800"/>
              </a:spcAft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</a:rPr>
              <a:t>50-year affordability periods, including layering SAIL with 4% Credits</a:t>
            </a:r>
          </a:p>
          <a:p>
            <a:pPr lvl="1">
              <a:spcAft>
                <a:spcPts val="800"/>
              </a:spcAft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</a:rPr>
              <a:t>Extending affordability for early properties through additional 4% Credits</a:t>
            </a:r>
          </a:p>
          <a:p>
            <a:pPr lvl="1">
              <a:spcAft>
                <a:spcPts val="800"/>
              </a:spcAft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</a:rPr>
              <a:t>Preservation of project-based rental assistance and public housing</a:t>
            </a:r>
          </a:p>
          <a:p>
            <a:pPr lvl="1">
              <a:spcBef>
                <a:spcPts val="600"/>
              </a:spcBef>
              <a:spcAft>
                <a:spcPts val="800"/>
              </a:spcAft>
              <a:buClr>
                <a:schemeClr val="tx1"/>
              </a:buClr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2872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75844" y="250084"/>
            <a:ext cx="8229600" cy="6096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Preservation Risks: Expiring Subsidies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Assisted &amp; Public Housing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248412" y="6135626"/>
            <a:ext cx="8321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Florida Housing Units by Expiration Year and Program Type, 2024-2034</a:t>
            </a:r>
            <a:endParaRPr lang="en-US" sz="1400" b="1" dirty="0">
              <a:solidFill>
                <a:srgbClr val="000000"/>
              </a:solidFill>
              <a:effectLst/>
              <a:latin typeface="Tw Cen MT" panose="020B06020201040206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45364" y="6341261"/>
            <a:ext cx="86021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Tw Cen MT" panose="020B0602020104020603" pitchFamily="34" charset="0"/>
              </a:rPr>
              <a:t>Sources: Shimberg Center for Housing Studies, Assisted Housing Inventory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0285CE4-ECE9-41A3-B1A0-8C430CB5BB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9571424"/>
              </p:ext>
            </p:extLst>
          </p:nvPr>
        </p:nvGraphicFramePr>
        <p:xfrm>
          <a:off x="381000" y="859684"/>
          <a:ext cx="8229599" cy="5101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63928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Preservation Risks: Aging Assisted &amp; Public Housing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Assisted &amp; Public Housing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81000" y="1371600"/>
            <a:ext cx="8153400" cy="5181600"/>
          </a:xfrm>
          <a:noFill/>
        </p:spPr>
        <p:txBody>
          <a:bodyPr/>
          <a:lstStyle/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dirty="0">
                <a:solidFill>
                  <a:srgbClr val="000000"/>
                </a:solidFill>
              </a:rPr>
              <a:t>936 developments with 67,694 units are at least 30 years old</a:t>
            </a:r>
          </a:p>
          <a:p>
            <a:pPr lvl="1">
              <a:spcAft>
                <a:spcPts val="1200"/>
              </a:spcAft>
              <a:buClr>
                <a:schemeClr val="tx1"/>
              </a:buClr>
            </a:pPr>
            <a:r>
              <a:rPr lang="en-US" dirty="0">
                <a:solidFill>
                  <a:srgbClr val="000000"/>
                </a:solidFill>
              </a:rPr>
              <a:t>Disproportionately HUD/USDA/Public Housing, elder-serving</a:t>
            </a:r>
          </a:p>
          <a:p>
            <a:pPr lvl="1">
              <a:spcAft>
                <a:spcPts val="1200"/>
              </a:spcAft>
              <a:buClr>
                <a:schemeClr val="tx1"/>
              </a:buClr>
            </a:pPr>
            <a:r>
              <a:rPr lang="en-US" dirty="0">
                <a:solidFill>
                  <a:srgbClr val="000000"/>
                </a:solidFill>
              </a:rPr>
              <a:t>Starting to include Florida Housing developments with extended affordability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dirty="0">
                <a:solidFill>
                  <a:srgbClr val="000000"/>
                </a:solidFill>
              </a:rPr>
              <a:t>860 developments with 113,130 units are 15-29 years old</a:t>
            </a:r>
          </a:p>
          <a:p>
            <a:pPr lvl="1">
              <a:spcAft>
                <a:spcPts val="1200"/>
              </a:spcAft>
              <a:buClr>
                <a:schemeClr val="tx1"/>
              </a:buClr>
            </a:pPr>
            <a:r>
              <a:rPr lang="en-US" dirty="0">
                <a:solidFill>
                  <a:srgbClr val="000000"/>
                </a:solidFill>
              </a:rPr>
              <a:t>Mostly Florida Housing, family properties</a:t>
            </a:r>
          </a:p>
        </p:txBody>
      </p:sp>
    </p:spTree>
    <p:extLst>
      <p:ext uri="{BB962C8B-B14F-4D97-AF65-F5344CB8AC3E}">
        <p14:creationId xmlns:p14="http://schemas.microsoft.com/office/powerpoint/2010/main" val="8188516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Florida Housing’s Role in Preservation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Assisted &amp; Public Housing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81000" y="1371600"/>
            <a:ext cx="8153400" cy="3048000"/>
          </a:xfrm>
          <a:noFill/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00000"/>
                </a:solidFill>
              </a:rPr>
              <a:t>Focus on housing with deep rental assistance from HUD, RD, Public Housing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000000"/>
                </a:solidFill>
              </a:rPr>
              <a:t>276 properties, 30,220 units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000000"/>
                </a:solidFill>
              </a:rPr>
              <a:t>Housing Credits, SAIL, and Bonds used to recapitalize older buildings and for public housing RAD replacement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000000"/>
                </a:solidFill>
              </a:rPr>
              <a:t>Preserved units target lower incomes, more seniors compared to other Florida Housing units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000000"/>
                </a:solidFill>
              </a:rPr>
              <a:t>Forthcoming report to look at Florida Housing’s reinvestment in own portfolio, particularly through 4% credits</a:t>
            </a:r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6897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Bookman Old Style" pitchFamily="18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19456" y="4940393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</a:rPr>
              <a:t>Contact: Anne Ray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</a:rPr>
              <a:t>352-273-1192 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</a:t>
            </a:r>
            <a:r>
              <a:rPr lang="en-US" sz="2000" dirty="0">
                <a:solidFill>
                  <a:srgbClr val="000000"/>
                </a:solidFill>
              </a:rPr>
              <a:t> aray@ufl.edu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</a:rPr>
              <a:t>Main site: </a:t>
            </a:r>
            <a:r>
              <a:rPr lang="en-US" sz="2000" dirty="0">
                <a:hlinkClick r:id="rId2"/>
              </a:rPr>
              <a:t>http://www.shimberg.ufl.edu</a:t>
            </a:r>
            <a:endParaRPr lang="en-US" sz="20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</a:rPr>
              <a:t>Data clearinghouse: </a:t>
            </a:r>
            <a:r>
              <a:rPr lang="en-US" sz="2000" dirty="0">
                <a:hlinkClick r:id="rId3"/>
              </a:rPr>
              <a:t>http://flhousing.data.shimberg.ufl.edu</a:t>
            </a: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A7F250-B493-6DEE-F38F-C89ED62AA8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5625"/>
          <a:stretch>
            <a:fillRect/>
          </a:stretch>
        </p:blipFill>
        <p:spPr>
          <a:xfrm>
            <a:off x="-19051" y="0"/>
            <a:ext cx="9210319" cy="473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25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C089E2B-296F-79D5-1EF3-3B6F27DE5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36F7EEAF-E7E8-4423-F54E-613BE0F5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26" y="219690"/>
            <a:ext cx="7088356" cy="703637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Household growth was driven by strong in-migration, particularly across the center of the state.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DE0917-DD94-34BE-D761-0AFF93CAAE85}"/>
              </a:ext>
            </a:extLst>
          </p:cNvPr>
          <p:cNvSpPr/>
          <p:nvPr/>
        </p:nvSpPr>
        <p:spPr>
          <a:xfrm>
            <a:off x="389955" y="6205199"/>
            <a:ext cx="6367272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Top Counties for Net Inflow/Outflow, 2018-2022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9E3790-6F8B-2BD4-EFEE-D10BD3389FDB}"/>
              </a:ext>
            </a:extLst>
          </p:cNvPr>
          <p:cNvSpPr/>
          <p:nvPr/>
        </p:nvSpPr>
        <p:spPr>
          <a:xfrm>
            <a:off x="374715" y="6496212"/>
            <a:ext cx="87649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100" dirty="0">
                <a:solidFill>
                  <a:prstClr val="black"/>
                </a:solidFill>
                <a:latin typeface="Tw Cen MT" panose="020B0602020104020603" pitchFamily="34" charset="0"/>
              </a:rPr>
              <a:t>Source: Shimberg Center tabulation of U.S. Department of the Treasury, Statistics of Income, Individuals, State and County Migration Data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772134-3327-FF39-C31A-0DA3CFCAEC7D}"/>
              </a:ext>
            </a:extLst>
          </p:cNvPr>
          <p:cNvSpPr/>
          <p:nvPr/>
        </p:nvSpPr>
        <p:spPr>
          <a:xfrm>
            <a:off x="7604760" y="185301"/>
            <a:ext cx="14147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1400" b="1" cap="small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Statewide Trends</a:t>
            </a:r>
          </a:p>
        </p:txBody>
      </p:sp>
      <p:pic>
        <p:nvPicPr>
          <p:cNvPr id="15" name="Picture 14" descr="A collage of maps with blue dots">
            <a:extLst>
              <a:ext uri="{FF2B5EF4-FFF2-40B4-BE49-F238E27FC236}">
                <a16:creationId xmlns:a16="http://schemas.microsoft.com/office/drawing/2014/main" id="{FDCD2F01-491B-EC0B-9D3A-9250E377BD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15" y="977564"/>
            <a:ext cx="5105400" cy="5285471"/>
          </a:xfrm>
          <a:prstGeom prst="rect">
            <a:avLst/>
          </a:prstGeom>
        </p:spPr>
      </p:pic>
      <p:sp>
        <p:nvSpPr>
          <p:cNvPr id="16" name="Text Box 1">
            <a:extLst>
              <a:ext uri="{FF2B5EF4-FFF2-40B4-BE49-F238E27FC236}">
                <a16:creationId xmlns:a16="http://schemas.microsoft.com/office/drawing/2014/main" id="{6D3D4DA1-9496-2EB9-E1BB-632AF2593F8A}"/>
              </a:ext>
            </a:extLst>
          </p:cNvPr>
          <p:cNvSpPr txBox="1"/>
          <p:nvPr/>
        </p:nvSpPr>
        <p:spPr>
          <a:xfrm>
            <a:off x="5858067" y="977564"/>
            <a:ext cx="1828800" cy="521021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000" b="1" kern="10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Top Counties for Net Inflow, 2018-2022</a:t>
            </a:r>
            <a:endParaRPr lang="en-US" sz="1100" kern="100" dirty="0">
              <a:solidFill>
                <a:srgbClr val="000000"/>
              </a:solidFill>
              <a:effectLst/>
              <a:latin typeface="Tw Cen MT" panose="020B06020201040206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000" kern="10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Polk, 37,949 households</a:t>
            </a:r>
            <a:endParaRPr lang="en-US" sz="1100" kern="100" dirty="0">
              <a:solidFill>
                <a:srgbClr val="000000"/>
              </a:solidFill>
              <a:effectLst/>
              <a:latin typeface="Tw Cen MT" panose="020B06020201040206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000" kern="10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Lee, 36,553</a:t>
            </a:r>
            <a:endParaRPr lang="en-US" sz="1100" kern="100" dirty="0">
              <a:solidFill>
                <a:srgbClr val="000000"/>
              </a:solidFill>
              <a:effectLst/>
              <a:latin typeface="Tw Cen MT" panose="020B06020201040206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000" kern="10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Pasco, 34,054</a:t>
            </a:r>
            <a:endParaRPr lang="en-US" sz="1100" kern="100" dirty="0">
              <a:solidFill>
                <a:srgbClr val="000000"/>
              </a:solidFill>
              <a:effectLst/>
              <a:latin typeface="Tw Cen MT" panose="020B06020201040206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000" kern="10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Sarasota, 23,764</a:t>
            </a:r>
            <a:endParaRPr lang="en-US" sz="1100" kern="100" dirty="0">
              <a:solidFill>
                <a:srgbClr val="000000"/>
              </a:solidFill>
              <a:effectLst/>
              <a:latin typeface="Tw Cen MT" panose="020B06020201040206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000" kern="10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Volusia, 22,030</a:t>
            </a:r>
            <a:endParaRPr lang="en-US" sz="1100" kern="100" dirty="0">
              <a:solidFill>
                <a:srgbClr val="000000"/>
              </a:solidFill>
              <a:effectLst/>
              <a:latin typeface="Tw Cen MT" panose="020B06020201040206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000" kern="10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Brevard, 21,433</a:t>
            </a:r>
            <a:endParaRPr lang="en-US" sz="1100" kern="100" dirty="0">
              <a:solidFill>
                <a:srgbClr val="000000"/>
              </a:solidFill>
              <a:effectLst/>
              <a:latin typeface="Tw Cen MT" panose="020B06020201040206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000" kern="10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Manatee, 20,752</a:t>
            </a:r>
            <a:endParaRPr lang="en-US" sz="1100" kern="100" dirty="0">
              <a:solidFill>
                <a:srgbClr val="000000"/>
              </a:solidFill>
              <a:effectLst/>
              <a:latin typeface="Tw Cen MT" panose="020B06020201040206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000" kern="10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St. Lucie, 20,712</a:t>
            </a:r>
            <a:endParaRPr lang="en-US" sz="1100" kern="100" dirty="0">
              <a:solidFill>
                <a:srgbClr val="000000"/>
              </a:solidFill>
              <a:effectLst/>
              <a:latin typeface="Tw Cen MT" panose="020B06020201040206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000" kern="10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St. Johns, 20,337</a:t>
            </a:r>
            <a:endParaRPr lang="en-US" sz="1100" kern="100" dirty="0">
              <a:solidFill>
                <a:srgbClr val="000000"/>
              </a:solidFill>
              <a:effectLst/>
              <a:latin typeface="Tw Cen MT" panose="020B06020201040206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000" kern="10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Marion, 19,744</a:t>
            </a:r>
            <a:endParaRPr lang="en-US" sz="1100" kern="100" dirty="0">
              <a:solidFill>
                <a:srgbClr val="000000"/>
              </a:solidFill>
              <a:effectLst/>
              <a:latin typeface="Tw Cen MT" panose="020B06020201040206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000" kern="10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Lake, 19,523</a:t>
            </a:r>
            <a:endParaRPr lang="en-US" sz="1100" kern="100" dirty="0">
              <a:solidFill>
                <a:srgbClr val="000000"/>
              </a:solidFill>
              <a:effectLst/>
              <a:latin typeface="Tw Cen MT" panose="020B06020201040206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000" kern="10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100" kern="100" dirty="0">
              <a:solidFill>
                <a:srgbClr val="000000"/>
              </a:solidFill>
              <a:effectLst/>
              <a:latin typeface="Tw Cen MT" panose="020B06020201040206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000" kern="10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Includes in-state and out-of-state movers</a:t>
            </a:r>
            <a:endParaRPr lang="en-US" sz="1100" kern="100" dirty="0">
              <a:solidFill>
                <a:srgbClr val="000000"/>
              </a:solidFill>
              <a:effectLst/>
              <a:latin typeface="Tw Cen MT" panose="020B06020201040206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100" kern="100" dirty="0"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09645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03044" y="590564"/>
            <a:ext cx="8537912" cy="736415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Florida’s growth in renter households was absorbed by an increase in multifamily supply, especially in larger buildings.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5402" y="5912580"/>
            <a:ext cx="7926731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Renter-Occupied Units by Units in Structure, Florida, 2019 &amp; 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5402" y="6232026"/>
            <a:ext cx="82315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100" dirty="0">
                <a:solidFill>
                  <a:prstClr val="black"/>
                </a:solidFill>
                <a:latin typeface="Tw Cen MT" panose="020B0602020104020603" pitchFamily="34" charset="0"/>
              </a:rPr>
              <a:t>Source: Shimberg Center tabulation of U.S. Census Bureau, 2019 and 2023 American Community Survey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04760" y="185301"/>
            <a:ext cx="14147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1400" b="1" cap="small" dirty="0">
                <a:solidFill>
                  <a:prstClr val="black"/>
                </a:solidFill>
                <a:latin typeface="Tw Cen MT" panose="020B0602020104020603" pitchFamily="34" charset="0"/>
                <a:ea typeface="ＭＳ Ｐゴシック"/>
              </a:rPr>
              <a:t>Statewide Trends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510E607-6E45-A2C0-1A91-6063CDA754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4720861"/>
              </p:ext>
            </p:extLst>
          </p:nvPr>
        </p:nvGraphicFramePr>
        <p:xfrm>
          <a:off x="457199" y="1469290"/>
          <a:ext cx="8077201" cy="4443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0029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7D70A8C-6E43-B43B-7D9A-28DD22D59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5928FB2D-A278-BA04-63C3-39CD56BCC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02" y="625974"/>
            <a:ext cx="8551396" cy="430887"/>
          </a:xfrm>
          <a:noFill/>
        </p:spPr>
        <p:txBody>
          <a:bodyPr/>
          <a:lstStyle/>
          <a:p>
            <a:r>
              <a:rPr lang="en-US" sz="2200" dirty="0">
                <a:solidFill>
                  <a:srgbClr val="000000"/>
                </a:solidFill>
              </a:rPr>
              <a:t>Despite the increase in supply, median rent rose by 39% 2019-2023.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BE55BD-F920-E5F7-9F3B-1A340AC00857}"/>
              </a:ext>
            </a:extLst>
          </p:cNvPr>
          <p:cNvSpPr/>
          <p:nvPr/>
        </p:nvSpPr>
        <p:spPr>
          <a:xfrm>
            <a:off x="385402" y="5912580"/>
            <a:ext cx="7926731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Median Gross Rent, Florida, 2019-2023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1A1712-F201-78F9-C459-913778BA0F01}"/>
              </a:ext>
            </a:extLst>
          </p:cNvPr>
          <p:cNvSpPr/>
          <p:nvPr/>
        </p:nvSpPr>
        <p:spPr>
          <a:xfrm>
            <a:off x="385402" y="6232026"/>
            <a:ext cx="82315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100" dirty="0">
                <a:solidFill>
                  <a:prstClr val="black"/>
                </a:solidFill>
                <a:latin typeface="Tw Cen MT" panose="020B0602020104020603" pitchFamily="34" charset="0"/>
              </a:rPr>
              <a:t>Source: Shimberg Center tabulation of U.S. Census Bureau, 2019/2021/2022/2023 American Community Survey. Gross rent includes rent paid to landlord and tenant-paid utilities. 2020 value not included due to limitations in data collection for the 2020 American Community Survey.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F58B05-A084-F344-2EAF-2002D4B65ADB}"/>
              </a:ext>
            </a:extLst>
          </p:cNvPr>
          <p:cNvSpPr/>
          <p:nvPr/>
        </p:nvSpPr>
        <p:spPr>
          <a:xfrm>
            <a:off x="7604760" y="185301"/>
            <a:ext cx="14147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1400" b="1" cap="small" dirty="0">
                <a:solidFill>
                  <a:prstClr val="black"/>
                </a:solidFill>
                <a:latin typeface="Tw Cen MT" panose="020B0602020104020603" pitchFamily="34" charset="0"/>
                <a:ea typeface="ＭＳ Ｐゴシック"/>
              </a:rPr>
              <a:t>Statewide Trends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16AE4BB-33ED-A181-DA39-A9F63403B0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9306941"/>
              </p:ext>
            </p:extLst>
          </p:nvPr>
        </p:nvGraphicFramePr>
        <p:xfrm>
          <a:off x="385402" y="1293841"/>
          <a:ext cx="7615598" cy="4374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3246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A6F999D-6533-FE85-E163-20DD2F7AB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92EA6F6B-BB9B-451D-1E0B-E7C5289CF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23" y="507594"/>
            <a:ext cx="8537912" cy="887801"/>
          </a:xfrm>
          <a:noFill/>
        </p:spPr>
        <p:txBody>
          <a:bodyPr/>
          <a:lstStyle/>
          <a:p>
            <a:r>
              <a:rPr lang="en-US" sz="1800" dirty="0">
                <a:solidFill>
                  <a:srgbClr val="000000"/>
                </a:solidFill>
              </a:rPr>
              <a:t>In the early years of Florida Housing’s programs, LIHTC rent limits were close to middle-market rents. Now, 60% AMI rents are well below market rents, and 30-50% AMI rents provide even deeper affordability. (Orlando area example)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ADCCEA-8277-97F3-9E8B-38B5E934A882}"/>
              </a:ext>
            </a:extLst>
          </p:cNvPr>
          <p:cNvSpPr/>
          <p:nvPr/>
        </p:nvSpPr>
        <p:spPr>
          <a:xfrm>
            <a:off x="385402" y="5945024"/>
            <a:ext cx="8455554" cy="287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Gross Rent vs. 2 Bedroom 30/50/60% AMI Rents, Orlando-Kissimmee-Sanford Metropolitan Statistical Area, 1990-2023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F867FE-A6C0-36F7-2A1A-FB812AF1307F}"/>
              </a:ext>
            </a:extLst>
          </p:cNvPr>
          <p:cNvSpPr/>
          <p:nvPr/>
        </p:nvSpPr>
        <p:spPr>
          <a:xfrm>
            <a:off x="385402" y="6232026"/>
            <a:ext cx="82315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100" dirty="0">
                <a:solidFill>
                  <a:prstClr val="black"/>
                </a:solidFill>
                <a:latin typeface="Tw Cen MT" panose="020B0602020104020603" pitchFamily="34" charset="0"/>
              </a:rPr>
              <a:t>Source: Shimberg Center tabulation of U.S. Census Bureau, 1990 and 2000 Census and 2010/2015/2019/2023 American Community Survey; Florida Housing Finance Corporation Rent Limits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F92309-A37C-316B-3DBC-9365E965760B}"/>
              </a:ext>
            </a:extLst>
          </p:cNvPr>
          <p:cNvSpPr/>
          <p:nvPr/>
        </p:nvSpPr>
        <p:spPr>
          <a:xfrm>
            <a:off x="7620000" y="125741"/>
            <a:ext cx="14147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1400" b="1" cap="small" dirty="0">
                <a:solidFill>
                  <a:prstClr val="black"/>
                </a:solidFill>
                <a:latin typeface="Tw Cen MT" panose="020B0602020104020603" pitchFamily="34" charset="0"/>
                <a:ea typeface="ＭＳ Ｐゴシック"/>
              </a:rPr>
              <a:t>Statewide Trends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9348022"/>
              </p:ext>
            </p:extLst>
          </p:nvPr>
        </p:nvGraphicFramePr>
        <p:xfrm>
          <a:off x="79021" y="1365755"/>
          <a:ext cx="8537912" cy="4514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8556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A9C027D-88C5-8174-6742-075BF6206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1FD3F169-E03F-9EB2-9194-83875856B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09600"/>
            <a:ext cx="8537912" cy="619893"/>
          </a:xfrm>
          <a:noFill/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</a:rPr>
              <a:t>Renters at all income levels participate in the workforce. Most non-working renter households are made up of older adults or persons with disabilities.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020BB8-1AC7-83FB-C07C-881D33CE2826}"/>
              </a:ext>
            </a:extLst>
          </p:cNvPr>
          <p:cNvSpPr/>
          <p:nvPr/>
        </p:nvSpPr>
        <p:spPr>
          <a:xfrm>
            <a:off x="400840" y="6105749"/>
            <a:ext cx="7926731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Renter Households by Age/Disability, Work Status and Income (% AMI), Florida, 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CF6DA0-827A-B558-9E86-626979C7A014}"/>
              </a:ext>
            </a:extLst>
          </p:cNvPr>
          <p:cNvSpPr/>
          <p:nvPr/>
        </p:nvSpPr>
        <p:spPr>
          <a:xfrm>
            <a:off x="379069" y="6425195"/>
            <a:ext cx="84636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100" dirty="0">
                <a:solidFill>
                  <a:prstClr val="black"/>
                </a:solidFill>
                <a:latin typeface="Tw Cen MT" panose="020B0602020104020603" pitchFamily="34" charset="0"/>
              </a:rPr>
              <a:t>Source: Shimberg Center tabulation of U.S. Census Bureau, 2023 American Community Survey. Student-headed, nonfamily households are excluded.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B67A0D-D683-29F9-A441-B711E0014C6D}"/>
              </a:ext>
            </a:extLst>
          </p:cNvPr>
          <p:cNvSpPr/>
          <p:nvPr/>
        </p:nvSpPr>
        <p:spPr>
          <a:xfrm>
            <a:off x="7604760" y="185301"/>
            <a:ext cx="14147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1400" b="1" cap="small" dirty="0">
                <a:solidFill>
                  <a:prstClr val="black"/>
                </a:solidFill>
                <a:latin typeface="Tw Cen MT" panose="020B0602020104020603" pitchFamily="34" charset="0"/>
                <a:ea typeface="ＭＳ Ｐゴシック"/>
              </a:rPr>
              <a:t>Statewide Trends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DFE40A5-57E9-4134-B049-CCE8216651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675199"/>
              </p:ext>
            </p:extLst>
          </p:nvPr>
        </p:nvGraphicFramePr>
        <p:xfrm>
          <a:off x="379069" y="1266824"/>
          <a:ext cx="8101356" cy="4838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9806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63434" y="401470"/>
            <a:ext cx="8537912" cy="680386"/>
          </a:xfrm>
          <a:noFill/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</a:rPr>
              <a:t>Service jobs are the most common occupations for Florida’s renters, including some of the fastest growing occupations in the state (starred).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3840" y="6214368"/>
            <a:ext cx="87649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</a:rPr>
              <a:t>Sources: Shimberg Center tabulation of U.S. Census Bureau, 2023 American Community Survey and Florida Department of Commerce, 2024 Occupational Employment Statistics and Wages. * entries are in Florida Commerce’s list of 10 occupations projected to add the most jobs by 2032.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51766" y="93693"/>
            <a:ext cx="14147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1400" b="1" cap="small" dirty="0">
                <a:solidFill>
                  <a:prstClr val="black"/>
                </a:solidFill>
                <a:latin typeface="Tw Cen MT" panose="020B0602020104020603" pitchFamily="34" charset="0"/>
                <a:ea typeface="ＭＳ Ｐゴシック"/>
              </a:rPr>
              <a:t>Statewide Trends</a:t>
            </a:r>
          </a:p>
        </p:txBody>
      </p:sp>
      <p:sp>
        <p:nvSpPr>
          <p:cNvPr id="6" name="Rectangle 5"/>
          <p:cNvSpPr/>
          <p:nvPr/>
        </p:nvSpPr>
        <p:spPr>
          <a:xfrm>
            <a:off x="259080" y="5903795"/>
            <a:ext cx="84083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 Ten Occupations for 0-60 Percent of AMI Renters and All Renters, Florida</a:t>
            </a:r>
            <a:endParaRPr lang="en-US" sz="1400" b="1" dirty="0">
              <a:solidFill>
                <a:srgbClr val="000000"/>
              </a:solidFill>
              <a:effectLst/>
              <a:latin typeface="Tw Cen MT" panose="020B06020201040206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CCB4833-C33D-024C-0B45-24E799B0F8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418908"/>
              </p:ext>
            </p:extLst>
          </p:nvPr>
        </p:nvGraphicFramePr>
        <p:xfrm>
          <a:off x="370114" y="1193966"/>
          <a:ext cx="8286452" cy="4607740"/>
        </p:xfrm>
        <a:graphic>
          <a:graphicData uri="http://schemas.openxmlformats.org/drawingml/2006/table">
            <a:tbl>
              <a:tblPr firstRow="1" firstCol="1" bandRow="1"/>
              <a:tblGrid>
                <a:gridCol w="3345241">
                  <a:extLst>
                    <a:ext uri="{9D8B030D-6E8A-4147-A177-3AD203B41FA5}">
                      <a16:colId xmlns:a16="http://schemas.microsoft.com/office/drawing/2014/main" val="3753691756"/>
                    </a:ext>
                  </a:extLst>
                </a:gridCol>
                <a:gridCol w="1276065">
                  <a:extLst>
                    <a:ext uri="{9D8B030D-6E8A-4147-A177-3AD203B41FA5}">
                      <a16:colId xmlns:a16="http://schemas.microsoft.com/office/drawing/2014/main" val="2549987607"/>
                    </a:ext>
                  </a:extLst>
                </a:gridCol>
                <a:gridCol w="1832573">
                  <a:extLst>
                    <a:ext uri="{9D8B030D-6E8A-4147-A177-3AD203B41FA5}">
                      <a16:colId xmlns:a16="http://schemas.microsoft.com/office/drawing/2014/main" val="1248496258"/>
                    </a:ext>
                  </a:extLst>
                </a:gridCol>
                <a:gridCol w="1832573">
                  <a:extLst>
                    <a:ext uri="{9D8B030D-6E8A-4147-A177-3AD203B41FA5}">
                      <a16:colId xmlns:a16="http://schemas.microsoft.com/office/drawing/2014/main" val="2186648011"/>
                    </a:ext>
                  </a:extLst>
                </a:gridCol>
              </a:tblGrid>
              <a:tr h="20519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Median hourly wage</a:t>
                      </a:r>
                      <a:endParaRPr lang="en-US" sz="1400" kern="10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Top Ten Occupations</a:t>
                      </a:r>
                      <a:endParaRPr lang="en-US" sz="1100" kern="10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551977"/>
                  </a:ext>
                </a:extLst>
              </a:tr>
              <a:tr h="3780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0-60% AMI Renters</a:t>
                      </a:r>
                      <a:endParaRPr lang="en-US" sz="1400" kern="10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Renters</a:t>
                      </a:r>
                      <a:endParaRPr lang="en-US" sz="1400" kern="10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6678497"/>
                  </a:ext>
                </a:extLst>
              </a:tr>
              <a:tr h="3780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Customer Service Representatives*</a:t>
                      </a:r>
                      <a:endParaRPr lang="en-US" sz="1400" kern="100" dirty="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$18.70</a:t>
                      </a:r>
                      <a:endParaRPr lang="en-US" sz="1400" kern="10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400" kern="10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400" kern="10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778"/>
                  </a:ext>
                </a:extLst>
              </a:tr>
              <a:tr h="3780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Janitors and Building Cleaners*</a:t>
                      </a:r>
                      <a:endParaRPr lang="en-US" sz="1400" kern="10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$15.16</a:t>
                      </a:r>
                      <a:endParaRPr lang="en-US" sz="1400" kern="10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400" kern="10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400" kern="100" dirty="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534198"/>
                  </a:ext>
                </a:extLst>
              </a:tr>
              <a:tr h="3780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Cooks</a:t>
                      </a:r>
                      <a:endParaRPr lang="en-US" sz="1400" kern="10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$13.91-28.64</a:t>
                      </a:r>
                      <a:endParaRPr lang="en-US" sz="1400" kern="100" dirty="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400" kern="10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400" kern="10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8167687"/>
                  </a:ext>
                </a:extLst>
              </a:tr>
              <a:tr h="216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Retail Salespersons*</a:t>
                      </a:r>
                      <a:endParaRPr lang="en-US" sz="1400" kern="10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$15.36</a:t>
                      </a:r>
                      <a:endParaRPr lang="en-US" sz="1400" kern="10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400" kern="10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400" kern="10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639405"/>
                  </a:ext>
                </a:extLst>
              </a:tr>
              <a:tr h="216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Cashiers</a:t>
                      </a:r>
                      <a:endParaRPr lang="en-US" sz="1400" kern="10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$14.10</a:t>
                      </a:r>
                      <a:endParaRPr lang="en-US" sz="1400" kern="10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400" kern="100" dirty="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400" kern="10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882547"/>
                  </a:ext>
                </a:extLst>
              </a:tr>
              <a:tr h="216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Waiters and Waitresses*</a:t>
                      </a:r>
                      <a:endParaRPr lang="en-US" sz="1400" kern="10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$14.22</a:t>
                      </a:r>
                      <a:endParaRPr lang="en-US" sz="1400" kern="10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400" kern="10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400" kern="10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7669258"/>
                  </a:ext>
                </a:extLst>
              </a:tr>
              <a:tr h="3780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Driver/Sales Workers and Truck Drivers</a:t>
                      </a:r>
                      <a:endParaRPr lang="en-US" sz="1400" kern="10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$19.31-24.04</a:t>
                      </a:r>
                      <a:endParaRPr lang="en-US" sz="1400" kern="10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400" kern="100" dirty="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400" kern="10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6026013"/>
                  </a:ext>
                </a:extLst>
              </a:tr>
              <a:tr h="3780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Landscaping And Groundskeeping Workers</a:t>
                      </a:r>
                      <a:endParaRPr lang="en-US" sz="1400" kern="10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$17.32</a:t>
                      </a:r>
                      <a:endParaRPr lang="en-US" sz="1400" kern="10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400" kern="100" dirty="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4344815"/>
                  </a:ext>
                </a:extLst>
              </a:tr>
              <a:tr h="216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Nursing Assistants</a:t>
                      </a:r>
                      <a:endParaRPr lang="en-US" sz="1400" kern="10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$17.72</a:t>
                      </a:r>
                      <a:endParaRPr lang="en-US" sz="1400" kern="10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400" kern="10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8326551"/>
                  </a:ext>
                </a:extLst>
              </a:tr>
              <a:tr h="216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Construction Laborers</a:t>
                      </a:r>
                      <a:endParaRPr lang="en-US" sz="1400" kern="10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$19.63</a:t>
                      </a:r>
                      <a:endParaRPr lang="en-US" sz="1400" kern="10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400" kern="10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2304855"/>
                  </a:ext>
                </a:extLst>
              </a:tr>
              <a:tr h="3780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Managers*</a:t>
                      </a:r>
                      <a:endParaRPr lang="en-US" sz="1400" kern="10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$25.13-80.61</a:t>
                      </a:r>
                      <a:endParaRPr lang="en-US" sz="1400" kern="10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400" kern="100" dirty="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687457"/>
                  </a:ext>
                </a:extLst>
              </a:tr>
              <a:tr h="216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Registered Nurses</a:t>
                      </a:r>
                      <a:endParaRPr lang="en-US" sz="1400" kern="10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$39.83</a:t>
                      </a:r>
                      <a:endParaRPr lang="en-US" sz="1400" kern="10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400" kern="100" dirty="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0408579"/>
                  </a:ext>
                </a:extLst>
              </a:tr>
              <a:tr h="3780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First-Line Supervisors of Retail Sales Workers</a:t>
                      </a:r>
                      <a:endParaRPr lang="en-US" sz="1400" kern="10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$22.65</a:t>
                      </a:r>
                      <a:endParaRPr lang="en-US" sz="1400" kern="100" dirty="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400" kern="100" dirty="0">
                        <a:effectLst/>
                        <a:latin typeface="Tw Cen MT" panose="020B0602020104020603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234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7717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65499</TotalTime>
  <Words>2190</Words>
  <Application>Microsoft Office PowerPoint</Application>
  <PresentationFormat>On-screen Show (4:3)</PresentationFormat>
  <Paragraphs>293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Bookman Old Style</vt:lpstr>
      <vt:lpstr>Calibri</vt:lpstr>
      <vt:lpstr>Gill Sans MT</vt:lpstr>
      <vt:lpstr>Rockwell</vt:lpstr>
      <vt:lpstr>Tw Cen MT</vt:lpstr>
      <vt:lpstr>Wingdings</vt:lpstr>
      <vt:lpstr>Wingdings 3</vt:lpstr>
      <vt:lpstr>3_Origin</vt:lpstr>
      <vt:lpstr>Contact</vt:lpstr>
      <vt:lpstr>Rental Market Study Organization</vt:lpstr>
      <vt:lpstr>Florida added over a million households 2019-2023, including 195,000 renters.</vt:lpstr>
      <vt:lpstr>Household growth was driven by strong in-migration, particularly across the center of the state.</vt:lpstr>
      <vt:lpstr>Florida’s growth in renter households was absorbed by an increase in multifamily supply, especially in larger buildings.</vt:lpstr>
      <vt:lpstr>Despite the increase in supply, median rent rose by 39% 2019-2023.</vt:lpstr>
      <vt:lpstr>In the early years of Florida Housing’s programs, LIHTC rent limits were close to middle-market rents. Now, 60% AMI rents are well below market rents, and 30-50% AMI rents provide even deeper affordability. (Orlando area example)</vt:lpstr>
      <vt:lpstr>Renters at all income levels participate in the workforce. Most non-working renter households are made up of older adults or persons with disabilities. </vt:lpstr>
      <vt:lpstr>Service jobs are the most common occupations for Florida’s renters, including some of the fastest growing occupations in the state (starred). </vt:lpstr>
      <vt:lpstr>Florida has an estimated 904,635 low-income, cost burdened renters.</vt:lpstr>
      <vt:lpstr>Florida has an estimated 904,635 low-income, cost burdened renters.</vt:lpstr>
      <vt:lpstr>Cost Burdened Households by County</vt:lpstr>
      <vt:lpstr>Household Demographics: Size</vt:lpstr>
      <vt:lpstr>Household Demographics: Elderly</vt:lpstr>
      <vt:lpstr>Household Demographics: Elderly</vt:lpstr>
      <vt:lpstr>Affordable/Available Units</vt:lpstr>
      <vt:lpstr>Statewide Affordable/Available Units </vt:lpstr>
      <vt:lpstr>Regional Affordable/Available Units per 100 Renters: 0-30% AMI</vt:lpstr>
      <vt:lpstr>Regional Affordable/Available Units per 100 Renters: 0-60% AMI</vt:lpstr>
      <vt:lpstr>Regional Affordable/Available Units per 100 Renters: 0-80% AMI</vt:lpstr>
      <vt:lpstr>Regional Affordable/Available Units per 100 Renters: 0-120% AMI</vt:lpstr>
      <vt:lpstr>Homeless Individuals and Families: Counts</vt:lpstr>
      <vt:lpstr>Special Needs Definition</vt:lpstr>
      <vt:lpstr>Special Needs Household Estimates</vt:lpstr>
      <vt:lpstr>Farmworkers</vt:lpstr>
      <vt:lpstr>Fishing Workers</vt:lpstr>
      <vt:lpstr>Assisted Housing Inventory</vt:lpstr>
      <vt:lpstr>Tenant Characteristics: Income</vt:lpstr>
      <vt:lpstr>Tenant Characteristics: Rent</vt:lpstr>
      <vt:lpstr>Preservation Risks &amp; Lost Properties</vt:lpstr>
      <vt:lpstr>Preservation Risks &amp; Lost Properties</vt:lpstr>
      <vt:lpstr>Preservation Risks: Expiring Subsidies</vt:lpstr>
      <vt:lpstr>Preservation Risks: Aging Assisted &amp; Public Housing</vt:lpstr>
      <vt:lpstr>Florida Housing’s Role in Preservation</vt:lpstr>
      <vt:lpstr>Contact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AFFORDABILITY AFTER SUBSIDIES: UNDERSTANDING THE TRAJECTORIES OF FORMERLY ASSISTED HOUSING IN FLORIDA</dc:title>
  <dc:creator>Andres Blanco</dc:creator>
  <cp:lastModifiedBy>Katie Norman Coxwell</cp:lastModifiedBy>
  <cp:revision>534</cp:revision>
  <cp:lastPrinted>2019-05-08T15:22:24Z</cp:lastPrinted>
  <dcterms:created xsi:type="dcterms:W3CDTF">2011-02-18T02:03:55Z</dcterms:created>
  <dcterms:modified xsi:type="dcterms:W3CDTF">2025-06-11T16:58:00Z</dcterms:modified>
</cp:coreProperties>
</file>